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0" r:id="rId4"/>
    <p:sldId id="263" r:id="rId5"/>
    <p:sldId id="259"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7" d="100"/>
          <a:sy n="77" d="100"/>
        </p:scale>
        <p:origin x="-68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5D5865-519A-4F7A-9CBA-836B37423C77}" type="datetimeFigureOut">
              <a:rPr lang="en-US" smtClean="0"/>
              <a:t>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1880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5D5865-519A-4F7A-9CBA-836B37423C77}" type="datetimeFigureOut">
              <a:rPr lang="en-US" smtClean="0"/>
              <a:t>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101607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5D5865-519A-4F7A-9CBA-836B37423C77}" type="datetimeFigureOut">
              <a:rPr lang="en-US" smtClean="0"/>
              <a:t>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402293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298406" y="1821656"/>
            <a:ext cx="5000625" cy="4420195"/>
          </a:xfrm>
          <a:prstGeom prst="rect">
            <a:avLst/>
          </a:prstGeom>
        </p:spPr>
        <p:txBody>
          <a:bodyPr lIns="76534" tIns="38267" rIns="76534" bIns="38267"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892969" y="1821656"/>
            <a:ext cx="5000625" cy="4420195"/>
          </a:xfrm>
          <a:prstGeom prst="rect">
            <a:avLst/>
          </a:prstGeom>
        </p:spPr>
        <p:txBody>
          <a:bodyPr/>
          <a:lstStyle>
            <a:lvl1pPr marL="287007" indent="-287007">
              <a:spcBef>
                <a:spcPts val="2678"/>
              </a:spcBef>
              <a:defRPr sz="2300"/>
            </a:lvl1pPr>
            <a:lvl2pPr marL="574015" indent="-287007">
              <a:spcBef>
                <a:spcPts val="2678"/>
              </a:spcBef>
              <a:defRPr sz="2300"/>
            </a:lvl2pPr>
            <a:lvl3pPr marL="1031100" indent="-287007">
              <a:spcBef>
                <a:spcPts val="2678"/>
              </a:spcBef>
              <a:defRPr sz="2300"/>
            </a:lvl3pPr>
            <a:lvl4pPr marL="1403147" indent="-287007">
              <a:spcBef>
                <a:spcPts val="2678"/>
              </a:spcBef>
              <a:defRPr sz="2300"/>
            </a:lvl4pPr>
            <a:lvl5pPr marL="1775193" indent="-287007">
              <a:spcBef>
                <a:spcPts val="2678"/>
              </a:spcBef>
              <a:defRPr sz="23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54113451"/>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5D5865-519A-4F7A-9CBA-836B37423C77}" type="datetimeFigureOut">
              <a:rPr lang="en-US" smtClean="0"/>
              <a:t>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76934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D5865-519A-4F7A-9CBA-836B37423C77}" type="datetimeFigureOut">
              <a:rPr lang="en-US" smtClean="0"/>
              <a:t>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111723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5D5865-519A-4F7A-9CBA-836B37423C77}" type="datetimeFigureOut">
              <a:rPr lang="en-US" smtClean="0"/>
              <a:t>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301832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5D5865-519A-4F7A-9CBA-836B37423C77}" type="datetimeFigureOut">
              <a:rPr lang="en-US" smtClean="0"/>
              <a:t>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310179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5D5865-519A-4F7A-9CBA-836B37423C77}" type="datetimeFigureOut">
              <a:rPr lang="en-US" smtClean="0"/>
              <a:t>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26527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D5865-519A-4F7A-9CBA-836B37423C77}" type="datetimeFigureOut">
              <a:rPr lang="en-US" smtClean="0"/>
              <a:t>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111885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D5865-519A-4F7A-9CBA-836B37423C77}" type="datetimeFigureOut">
              <a:rPr lang="en-US" smtClean="0"/>
              <a:t>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22984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D5865-519A-4F7A-9CBA-836B37423C77}" type="datetimeFigureOut">
              <a:rPr lang="en-US" smtClean="0"/>
              <a:t>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C8ADA-CE00-4AA2-9053-F0882E04CF00}" type="slidenum">
              <a:rPr lang="en-US" smtClean="0"/>
              <a:t>‹#›</a:t>
            </a:fld>
            <a:endParaRPr lang="en-US"/>
          </a:p>
        </p:txBody>
      </p:sp>
    </p:spTree>
    <p:extLst>
      <p:ext uri="{BB962C8B-B14F-4D97-AF65-F5344CB8AC3E}">
        <p14:creationId xmlns:p14="http://schemas.microsoft.com/office/powerpoint/2010/main" val="3759152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D5865-519A-4F7A-9CBA-836B37423C77}" type="datetimeFigureOut">
              <a:rPr lang="en-US" smtClean="0"/>
              <a:t>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C8ADA-CE00-4AA2-9053-F0882E04CF00}" type="slidenum">
              <a:rPr lang="en-US" smtClean="0"/>
              <a:t>‹#›</a:t>
            </a:fld>
            <a:endParaRPr lang="en-US"/>
          </a:p>
        </p:txBody>
      </p:sp>
    </p:spTree>
    <p:extLst>
      <p:ext uri="{BB962C8B-B14F-4D97-AF65-F5344CB8AC3E}">
        <p14:creationId xmlns:p14="http://schemas.microsoft.com/office/powerpoint/2010/main" val="15387296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 Id="rId3"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 Id="rId3"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jpeg"/><Relationship Id="rId3"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png"/><Relationship Id="rId3" Type="http://schemas.openxmlformats.org/officeDocument/2006/relationships/image" Target="../media/image1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Mexican and Indian…"/>
          <p:cNvSpPr>
            <a:spLocks noGrp="1"/>
          </p:cNvSpPr>
          <p:nvPr>
            <p:ph type="subTitle" sz="quarter" idx="1"/>
          </p:nvPr>
        </p:nvSpPr>
        <p:spPr>
          <a:xfrm>
            <a:off x="1452563" y="2804166"/>
            <a:ext cx="9810750" cy="1683281"/>
          </a:xfrm>
          <a:prstGeom prst="rect">
            <a:avLst/>
          </a:prstGeom>
          <a:solidFill>
            <a:schemeClr val="accent4">
              <a:hueOff val="102361"/>
              <a:satOff val="14118"/>
              <a:lumOff val="10675"/>
            </a:schemeClr>
          </a:solidFill>
        </p:spPr>
        <p:txBody>
          <a:bodyPr>
            <a:normAutofit lnSpcReduction="10000"/>
          </a:bodyPr>
          <a:lstStyle/>
          <a:p>
            <a:pPr>
              <a:defRPr sz="2600"/>
            </a:pPr>
            <a:r>
              <a:rPr sz="6700"/>
              <a:t>Mexican and Indian</a:t>
            </a:r>
            <a:r>
              <a:rPr sz="5000"/>
              <a:t> </a:t>
            </a:r>
            <a:r>
              <a:rPr sz="3000"/>
              <a:t> </a:t>
            </a:r>
          </a:p>
          <a:p>
            <a:pPr>
              <a:defRPr sz="4300"/>
            </a:pPr>
            <a:r>
              <a:t>Food and Clothing                                                  </a:t>
            </a:r>
          </a:p>
        </p:txBody>
      </p:sp>
      <p:grpSp>
        <p:nvGrpSpPr>
          <p:cNvPr id="122" name="Done by Samaira and Ananya"/>
          <p:cNvGrpSpPr/>
          <p:nvPr/>
        </p:nvGrpSpPr>
        <p:grpSpPr>
          <a:xfrm>
            <a:off x="3979490" y="4829641"/>
            <a:ext cx="4217228" cy="502702"/>
            <a:chOff x="0" y="-17845"/>
            <a:chExt cx="5329164" cy="714952"/>
          </a:xfrm>
        </p:grpSpPr>
        <p:sp>
          <p:nvSpPr>
            <p:cNvPr id="121" name="Done by Samaira and Ananya"/>
            <p:cNvSpPr/>
            <p:nvPr/>
          </p:nvSpPr>
          <p:spPr>
            <a:xfrm>
              <a:off x="53881" y="-17845"/>
              <a:ext cx="5221401" cy="714952"/>
            </a:xfrm>
            <a:prstGeom prst="rect">
              <a:avLst/>
            </a:prstGeom>
            <a:solidFill>
              <a:schemeClr val="accent2">
                <a:satOff val="-13916"/>
                <a:lumOff val="13989"/>
              </a:schemeClr>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600">
                  <a:solidFill>
                    <a:srgbClr val="FF3942"/>
                  </a:solidFill>
                </a:defRPr>
              </a:lvl1pPr>
            </a:lstStyle>
            <a:p>
              <a:r>
                <a:t>Done by Samaira and Ananya</a:t>
              </a:r>
            </a:p>
          </p:txBody>
        </p:sp>
        <p:pic>
          <p:nvPicPr>
            <p:cNvPr id="120" name="Done by Samaira and Ananya" descr="Done by Samaira and Ananya"/>
            <p:cNvPicPr>
              <a:picLocks/>
            </p:cNvPicPr>
            <p:nvPr/>
          </p:nvPicPr>
          <p:blipFill>
            <a:blip r:embed="rId2">
              <a:extLst/>
            </a:blip>
            <a:stretch>
              <a:fillRect/>
            </a:stretch>
          </p:blipFill>
          <p:spPr>
            <a:xfrm>
              <a:off x="0" y="0"/>
              <a:ext cx="5329164" cy="679264"/>
            </a:xfrm>
            <a:prstGeom prst="rect">
              <a:avLst/>
            </a:prstGeom>
            <a:effectLst/>
          </p:spPr>
        </p:pic>
      </p:grpSp>
      <p:grpSp>
        <p:nvGrpSpPr>
          <p:cNvPr id="125" name="flag mexico.jpg"/>
          <p:cNvGrpSpPr/>
          <p:nvPr/>
        </p:nvGrpSpPr>
        <p:grpSpPr>
          <a:xfrm>
            <a:off x="1494234" y="448366"/>
            <a:ext cx="4809975" cy="2228766"/>
            <a:chOff x="0" y="0"/>
            <a:chExt cx="5130639" cy="3169800"/>
          </a:xfrm>
        </p:grpSpPr>
        <p:pic>
          <p:nvPicPr>
            <p:cNvPr id="124" name="flag mexico.jpg" descr="flag mexico.jpg"/>
            <p:cNvPicPr>
              <a:picLocks noChangeAspect="1"/>
            </p:cNvPicPr>
            <p:nvPr/>
          </p:nvPicPr>
          <p:blipFill>
            <a:blip r:embed="rId3">
              <a:extLst/>
            </a:blip>
            <a:stretch>
              <a:fillRect/>
            </a:stretch>
          </p:blipFill>
          <p:spPr>
            <a:xfrm>
              <a:off x="139700" y="165100"/>
              <a:ext cx="4851240" cy="2839601"/>
            </a:xfrm>
            <a:prstGeom prst="rect">
              <a:avLst/>
            </a:prstGeom>
            <a:ln>
              <a:noFill/>
            </a:ln>
            <a:effectLst/>
          </p:spPr>
        </p:pic>
        <p:pic>
          <p:nvPicPr>
            <p:cNvPr id="123" name="flag mexico.jpg" descr="flag mexico.jpg"/>
            <p:cNvPicPr>
              <a:picLocks/>
            </p:cNvPicPr>
            <p:nvPr/>
          </p:nvPicPr>
          <p:blipFill>
            <a:blip r:embed="rId4">
              <a:extLst/>
            </a:blip>
            <a:stretch>
              <a:fillRect/>
            </a:stretch>
          </p:blipFill>
          <p:spPr>
            <a:xfrm>
              <a:off x="0" y="0"/>
              <a:ext cx="5130640" cy="3169801"/>
            </a:xfrm>
            <a:prstGeom prst="rect">
              <a:avLst/>
            </a:prstGeom>
            <a:effectLst/>
          </p:spPr>
        </p:pic>
      </p:grpSp>
      <p:grpSp>
        <p:nvGrpSpPr>
          <p:cNvPr id="128" name="indian flag.png"/>
          <p:cNvGrpSpPr/>
          <p:nvPr/>
        </p:nvGrpSpPr>
        <p:grpSpPr>
          <a:xfrm>
            <a:off x="6804793" y="436032"/>
            <a:ext cx="4304459" cy="2253433"/>
            <a:chOff x="0" y="0"/>
            <a:chExt cx="4591422" cy="3204881"/>
          </a:xfrm>
        </p:grpSpPr>
        <p:pic>
          <p:nvPicPr>
            <p:cNvPr id="127" name="indian flag.png" descr="indian flag.png"/>
            <p:cNvPicPr>
              <a:picLocks noChangeAspect="1"/>
            </p:cNvPicPr>
            <p:nvPr/>
          </p:nvPicPr>
          <p:blipFill>
            <a:blip r:embed="rId5">
              <a:extLst/>
            </a:blip>
            <a:stretch>
              <a:fillRect/>
            </a:stretch>
          </p:blipFill>
          <p:spPr>
            <a:xfrm>
              <a:off x="139700" y="165100"/>
              <a:ext cx="4312023" cy="2874682"/>
            </a:xfrm>
            <a:prstGeom prst="rect">
              <a:avLst/>
            </a:prstGeom>
            <a:ln>
              <a:noFill/>
            </a:ln>
            <a:effectLst/>
          </p:spPr>
        </p:pic>
        <p:pic>
          <p:nvPicPr>
            <p:cNvPr id="126" name="indian flag.png" descr="indian flag.png"/>
            <p:cNvPicPr>
              <a:picLocks/>
            </p:cNvPicPr>
            <p:nvPr/>
          </p:nvPicPr>
          <p:blipFill>
            <a:blip r:embed="rId6">
              <a:extLst/>
            </a:blip>
            <a:stretch>
              <a:fillRect/>
            </a:stretch>
          </p:blipFill>
          <p:spPr>
            <a:xfrm>
              <a:off x="0" y="0"/>
              <a:ext cx="4591423" cy="3204882"/>
            </a:xfrm>
            <a:prstGeom prst="rect">
              <a:avLst/>
            </a:prstGeom>
            <a:effectLst/>
          </p:spPr>
        </p:pic>
      </p:grpSp>
    </p:spTree>
    <p:extLst>
      <p:ext uri="{BB962C8B-B14F-4D97-AF65-F5344CB8AC3E}">
        <p14:creationId xmlns:p14="http://schemas.microsoft.com/office/powerpoint/2010/main" val="110670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Mexican food"/>
          <p:cNvSpPr txBox="1">
            <a:spLocks noGrp="1"/>
          </p:cNvSpPr>
          <p:nvPr>
            <p:ph type="title"/>
          </p:nvPr>
        </p:nvSpPr>
        <p:spPr>
          <a:prstGeom prst="rect">
            <a:avLst/>
          </a:prstGeom>
        </p:spPr>
        <p:txBody>
          <a:bodyPr/>
          <a:lstStyle>
            <a:lvl1pPr>
              <a:defRPr>
                <a:solidFill>
                  <a:srgbClr val="C3631B"/>
                </a:solidFill>
              </a:defRPr>
            </a:lvl1pPr>
          </a:lstStyle>
          <a:p>
            <a:r>
              <a:t>Mexican food</a:t>
            </a:r>
          </a:p>
        </p:txBody>
      </p:sp>
      <p:sp>
        <p:nvSpPr>
          <p:cNvPr id="131" name="The history of Mexican cuisine is long and deep, pre-dating the Republic itself by centuries. Many of the foods we find in the Mexican pantry carry ancient pedigrees. Beans, tomatoes, corn, chile peppers -- they rank among the world's first cultivated foods and were staples of ancient Aztecs and Mayans.Mexican food is one of the most popular cuisines of the world, with its famous tacos, nachos or the enchiladas,However, Mexican cuisine is much more than the popular spicy salsa and the refreshing guacamole.Mexican cuisine has a wide variety of influences owing to the colonization in the earlier period, and later to the trade functions between people from various countries and colonies.…"/>
          <p:cNvSpPr txBox="1">
            <a:spLocks noGrp="1"/>
          </p:cNvSpPr>
          <p:nvPr>
            <p:ph type="body" sz="half" idx="1"/>
          </p:nvPr>
        </p:nvSpPr>
        <p:spPr>
          <a:xfrm>
            <a:off x="881063" y="1826121"/>
            <a:ext cx="5000625" cy="4700429"/>
          </a:xfrm>
          <a:prstGeom prst="rect">
            <a:avLst/>
          </a:prstGeom>
        </p:spPr>
        <p:txBody>
          <a:bodyPr>
            <a:normAutofit fontScale="92500" lnSpcReduction="20000"/>
          </a:bodyPr>
          <a:lstStyle/>
          <a:p>
            <a:pPr marL="0" indent="0" defTabSz="359716">
              <a:spcBef>
                <a:spcPts val="0"/>
              </a:spcBef>
              <a:buNone/>
              <a:defRPr sz="1786" b="1">
                <a:solidFill>
                  <a:srgbClr val="129120"/>
                </a:solidFill>
                <a:latin typeface="Helvetica"/>
                <a:ea typeface="Helvetica"/>
                <a:cs typeface="Helvetica"/>
                <a:sym typeface="Helvetica"/>
              </a:defRPr>
            </a:pPr>
            <a:r>
              <a:t>The history of Mexican cuisine is long and deep, pre-dating the Republic itself by centuries. Many of the foods we find in the Mexican pantry carry ancient pedigrees. Beans, tomatoes, corn, chile peppers -- they rank among the world's first cultivated foods and were staples of ancient Aztecs and Mayans.Mexican food is one of the most popular cuisines of the world, with its famous tacos, nachos or the enchiladas,However, Mexican cuisine is much more than the popular spicy salsa and the refreshing guacamole.Mexican cuisine has a wide variety of influences owing to the colonization in the earlier period, and later to the trade functions between people from various countries and colonies.   </a:t>
            </a:r>
          </a:p>
          <a:p>
            <a:pPr marL="0" indent="0" defTabSz="359716">
              <a:spcBef>
                <a:spcPts val="0"/>
              </a:spcBef>
              <a:buNone/>
              <a:defRPr sz="1786" b="1">
                <a:solidFill>
                  <a:srgbClr val="129120"/>
                </a:solidFill>
                <a:latin typeface="Helvetica"/>
                <a:ea typeface="Helvetica"/>
                <a:cs typeface="Helvetica"/>
                <a:sym typeface="Helvetica"/>
              </a:defRPr>
            </a:pPr>
            <a:endParaRPr/>
          </a:p>
          <a:p>
            <a:pPr marL="0" indent="0" defTabSz="359716">
              <a:spcBef>
                <a:spcPts val="0"/>
              </a:spcBef>
              <a:buNone/>
              <a:defRPr sz="1786" b="1">
                <a:solidFill>
                  <a:srgbClr val="129120"/>
                </a:solidFill>
                <a:latin typeface="Helvetica"/>
                <a:ea typeface="Helvetica"/>
                <a:cs typeface="Helvetica"/>
                <a:sym typeface="Helvetica"/>
              </a:defRPr>
            </a:pPr>
            <a:r>
              <a:t> Here are some Mexican foods that have been carried on until now from previous years in history:                             </a:t>
            </a:r>
          </a:p>
          <a:p>
            <a:pPr marL="0" indent="0" defTabSz="359716">
              <a:spcBef>
                <a:spcPts val="0"/>
              </a:spcBef>
              <a:buNone/>
              <a:defRPr sz="1786" b="1">
                <a:solidFill>
                  <a:srgbClr val="129120"/>
                </a:solidFill>
                <a:latin typeface="Helvetica"/>
                <a:ea typeface="Helvetica"/>
                <a:cs typeface="Helvetica"/>
                <a:sym typeface="Helvetica"/>
              </a:defRPr>
            </a:pPr>
            <a:r>
              <a:t>1.Tacos</a:t>
            </a:r>
          </a:p>
          <a:p>
            <a:pPr marL="0" indent="0" defTabSz="359716">
              <a:spcBef>
                <a:spcPts val="0"/>
              </a:spcBef>
              <a:buNone/>
              <a:defRPr sz="1786" b="1">
                <a:solidFill>
                  <a:srgbClr val="129120"/>
                </a:solidFill>
                <a:latin typeface="Helvetica"/>
                <a:ea typeface="Helvetica"/>
                <a:cs typeface="Helvetica"/>
                <a:sym typeface="Helvetica"/>
              </a:defRPr>
            </a:pPr>
            <a:r>
              <a:t>2.Guacamole</a:t>
            </a:r>
          </a:p>
          <a:p>
            <a:pPr marL="0" indent="0" defTabSz="359716">
              <a:spcBef>
                <a:spcPts val="0"/>
              </a:spcBef>
              <a:buNone/>
              <a:defRPr sz="1786" b="1">
                <a:solidFill>
                  <a:srgbClr val="129120"/>
                </a:solidFill>
                <a:latin typeface="Helvetica"/>
                <a:ea typeface="Helvetica"/>
                <a:cs typeface="Helvetica"/>
                <a:sym typeface="Helvetica"/>
              </a:defRPr>
            </a:pPr>
            <a:r>
              <a:t>3.Enchiladas</a:t>
            </a:r>
          </a:p>
        </p:txBody>
      </p:sp>
      <p:pic>
        <p:nvPicPr>
          <p:cNvPr id="132" name="mexican.jpg" descr="mexican.jpg"/>
          <p:cNvPicPr>
            <a:picLocks noChangeAspect="1"/>
          </p:cNvPicPr>
          <p:nvPr/>
        </p:nvPicPr>
        <p:blipFill>
          <a:blip r:embed="rId2">
            <a:extLst/>
          </a:blip>
          <a:stretch>
            <a:fillRect/>
          </a:stretch>
        </p:blipFill>
        <p:spPr>
          <a:xfrm>
            <a:off x="6353716" y="1885983"/>
            <a:ext cx="4890007" cy="2416239"/>
          </a:xfrm>
          <a:prstGeom prst="rect">
            <a:avLst/>
          </a:prstGeom>
          <a:ln w="12700">
            <a:miter lim="400000"/>
          </a:ln>
        </p:spPr>
      </p:pic>
      <p:pic>
        <p:nvPicPr>
          <p:cNvPr id="133" name="buritos.jpg" descr="buritos.jpg"/>
          <p:cNvPicPr>
            <a:picLocks noChangeAspect="1"/>
          </p:cNvPicPr>
          <p:nvPr/>
        </p:nvPicPr>
        <p:blipFill>
          <a:blip r:embed="rId3">
            <a:extLst/>
          </a:blip>
          <a:stretch>
            <a:fillRect/>
          </a:stretch>
        </p:blipFill>
        <p:spPr>
          <a:xfrm>
            <a:off x="6075667" y="4572125"/>
            <a:ext cx="5446104" cy="1784816"/>
          </a:xfrm>
          <a:prstGeom prst="rect">
            <a:avLst/>
          </a:prstGeom>
          <a:ln w="12700">
            <a:miter lim="400000"/>
          </a:ln>
        </p:spPr>
      </p:pic>
    </p:spTree>
    <p:extLst>
      <p:ext uri="{BB962C8B-B14F-4D97-AF65-F5344CB8AC3E}">
        <p14:creationId xmlns:p14="http://schemas.microsoft.com/office/powerpoint/2010/main" val="26749814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anose="02050806060905020404" pitchFamily="18" charset="0"/>
              </a:rPr>
              <a:t>Indian food ; north and south indian cuisine</a:t>
            </a:r>
            <a:endParaRPr lang="en-US" dirty="0">
              <a:latin typeface="Bernard MT Condensed" panose="02050806060905020404" pitchFamily="18" charset="0"/>
            </a:endParaRPr>
          </a:p>
        </p:txBody>
      </p:sp>
      <p:sp>
        <p:nvSpPr>
          <p:cNvPr id="3" name="Content Placeholder 2"/>
          <p:cNvSpPr>
            <a:spLocks noGrp="1"/>
          </p:cNvSpPr>
          <p:nvPr>
            <p:ph sz="half" idx="1"/>
          </p:nvPr>
        </p:nvSpPr>
        <p:spPr>
          <a:xfrm>
            <a:off x="838200" y="1443962"/>
            <a:ext cx="5181600" cy="3621019"/>
          </a:xfrm>
        </p:spPr>
        <p:txBody>
          <a:bodyPr>
            <a:normAutofit fontScale="47500" lnSpcReduction="20000"/>
          </a:bodyPr>
          <a:lstStyle/>
          <a:p>
            <a:pPr marL="0" indent="0">
              <a:buNone/>
            </a:pPr>
            <a:r>
              <a:rPr lang="en-US" dirty="0">
                <a:latin typeface="Baskerville Old Face" panose="02020602080505020303" pitchFamily="18" charset="0"/>
              </a:rPr>
              <a:t>North Indian cuisine is a part of the different cuisines found in India.</a:t>
            </a:r>
          </a:p>
          <a:p>
            <a:pPr marL="0" indent="0" fontAlgn="base">
              <a:buNone/>
            </a:pPr>
            <a:r>
              <a:rPr lang="en-US" b="1" dirty="0">
                <a:latin typeface="Baskerville Old Face" panose="02020602080505020303" pitchFamily="18" charset="0"/>
              </a:rPr>
              <a:t>You will find a variety of different food in the northern side of India, for </a:t>
            </a:r>
            <a:r>
              <a:rPr lang="en-US" b="1" dirty="0" err="1">
                <a:latin typeface="Baskerville Old Face" panose="02020602080505020303" pitchFamily="18" charset="0"/>
              </a:rPr>
              <a:t>e.g</a:t>
            </a:r>
            <a:r>
              <a:rPr lang="en-US" b="1" dirty="0">
                <a:latin typeface="Baskerville Old Face" panose="02020602080505020303" pitchFamily="18" charset="0"/>
              </a:rPr>
              <a:t>;</a:t>
            </a:r>
          </a:p>
          <a:p>
            <a:pPr marL="285750" indent="-285750" fontAlgn="base">
              <a:buFont typeface="Courier New" panose="02070309020205020404" pitchFamily="49" charset="0"/>
              <a:buChar char="o"/>
            </a:pPr>
            <a:r>
              <a:rPr lang="en-US" b="1" dirty="0">
                <a:latin typeface="Baskerville Old Face" panose="02020602080505020303" pitchFamily="18" charset="0"/>
              </a:rPr>
              <a:t>Dal </a:t>
            </a:r>
            <a:r>
              <a:rPr lang="en-US" b="1" dirty="0" err="1">
                <a:latin typeface="Baskerville Old Face" panose="02020602080505020303" pitchFamily="18" charset="0"/>
              </a:rPr>
              <a:t>Makhni</a:t>
            </a:r>
            <a:r>
              <a:rPr lang="en-US" b="1" dirty="0">
                <a:latin typeface="Baskerville Old Face" panose="02020602080505020303" pitchFamily="18" charset="0"/>
              </a:rPr>
              <a:t>-</a:t>
            </a:r>
            <a:r>
              <a:rPr lang="en-US" dirty="0">
                <a:latin typeface="Baskerville Old Face" panose="02020602080505020303" pitchFamily="18" charset="0"/>
              </a:rPr>
              <a:t>The primary ingredients are whole black lentil, red kidney beans, butter and cream.</a:t>
            </a:r>
          </a:p>
          <a:p>
            <a:pPr marL="285750" indent="-285750" fontAlgn="base">
              <a:buFont typeface="Courier New" panose="02070309020205020404" pitchFamily="49" charset="0"/>
              <a:buChar char="o"/>
            </a:pPr>
            <a:r>
              <a:rPr lang="en-US" b="1" dirty="0">
                <a:latin typeface="Baskerville Old Face" panose="02020602080505020303" pitchFamily="18" charset="0"/>
              </a:rPr>
              <a:t>Rajma </a:t>
            </a:r>
            <a:r>
              <a:rPr lang="en-US" b="1" dirty="0" err="1">
                <a:latin typeface="Baskerville Old Face" panose="02020602080505020303" pitchFamily="18" charset="0"/>
              </a:rPr>
              <a:t>Chawal</a:t>
            </a:r>
            <a:r>
              <a:rPr lang="en-US" b="1" dirty="0">
                <a:latin typeface="Baskerville Old Face" panose="02020602080505020303" pitchFamily="18" charset="0"/>
              </a:rPr>
              <a:t>-</a:t>
            </a:r>
            <a:r>
              <a:rPr lang="en-US" dirty="0"/>
              <a:t> a protein rich Red Kidney Beans </a:t>
            </a:r>
            <a:r>
              <a:rPr lang="en-US" b="1" dirty="0"/>
              <a:t>curry</a:t>
            </a:r>
            <a:endParaRPr lang="en-US" dirty="0">
              <a:latin typeface="Baskerville Old Face" panose="02020602080505020303" pitchFamily="18" charset="0"/>
            </a:endParaRPr>
          </a:p>
          <a:p>
            <a:pPr marL="285750" indent="-285750" fontAlgn="base">
              <a:buFont typeface="Courier New" panose="02070309020205020404" pitchFamily="49" charset="0"/>
              <a:buChar char="o"/>
            </a:pPr>
            <a:r>
              <a:rPr lang="en-US" b="1" dirty="0" err="1">
                <a:latin typeface="Baskerville Old Face" panose="02020602080505020303" pitchFamily="18" charset="0"/>
              </a:rPr>
              <a:t>Kadhai</a:t>
            </a:r>
            <a:r>
              <a:rPr lang="en-US" b="1" dirty="0">
                <a:latin typeface="Baskerville Old Face" panose="02020602080505020303" pitchFamily="18" charset="0"/>
              </a:rPr>
              <a:t> Paneer-</a:t>
            </a:r>
            <a:r>
              <a:rPr lang="en-US" dirty="0"/>
              <a:t>Gravy is a mouthwatering </a:t>
            </a:r>
            <a:r>
              <a:rPr lang="en-US" b="1" dirty="0"/>
              <a:t>recipe made from paneer</a:t>
            </a:r>
            <a:r>
              <a:rPr lang="en-US" dirty="0"/>
              <a:t> cooked in a spicy gravy </a:t>
            </a:r>
            <a:r>
              <a:rPr lang="en-US" b="1" dirty="0"/>
              <a:t>made</a:t>
            </a:r>
            <a:r>
              <a:rPr lang="en-US" dirty="0"/>
              <a:t> of onions, tomatoes, capsicum and traditional Indian spices. </a:t>
            </a:r>
            <a:r>
              <a:rPr lang="en-US" b="1" dirty="0">
                <a:latin typeface="Baskerville Old Face" panose="02020602080505020303" pitchFamily="18" charset="0"/>
              </a:rPr>
              <a:t>			</a:t>
            </a:r>
            <a:endParaRPr lang="en-US" dirty="0">
              <a:latin typeface="Baskerville Old Face" panose="02020602080505020303" pitchFamily="18" charset="0"/>
            </a:endParaRPr>
          </a:p>
          <a:p>
            <a:pPr marL="285750" indent="-285750" fontAlgn="base">
              <a:buFont typeface="Courier New" panose="02070309020205020404" pitchFamily="49" charset="0"/>
              <a:buChar char="o"/>
            </a:pPr>
            <a:r>
              <a:rPr lang="en-US" b="1" dirty="0">
                <a:latin typeface="Baskerville Old Face" panose="02020602080505020303" pitchFamily="18" charset="0"/>
              </a:rPr>
              <a:t>Butter Chicken-</a:t>
            </a:r>
            <a:r>
              <a:rPr lang="en-US" dirty="0"/>
              <a:t>The spices may include </a:t>
            </a:r>
            <a:r>
              <a:rPr lang="en-US" dirty="0" err="1"/>
              <a:t>garam</a:t>
            </a:r>
            <a:r>
              <a:rPr lang="en-US" dirty="0"/>
              <a:t> masala, ginger, garlic, pepper, coriander, cumin, turmeric and chili. The chicken is usually roasted.</a:t>
            </a:r>
            <a:endParaRPr lang="en-US" dirty="0">
              <a:latin typeface="Baskerville Old Face" panose="02020602080505020303" pitchFamily="18" charset="0"/>
            </a:endParaRPr>
          </a:p>
          <a:p>
            <a:pPr marL="285750" indent="-285750" fontAlgn="base">
              <a:buFont typeface="Courier New" panose="02070309020205020404" pitchFamily="49" charset="0"/>
              <a:buChar char="o"/>
            </a:pPr>
            <a:r>
              <a:rPr lang="en-US" b="1" dirty="0">
                <a:latin typeface="Baskerville Old Face" panose="02020602080505020303" pitchFamily="18" charset="0"/>
              </a:rPr>
              <a:t> </a:t>
            </a:r>
            <a:r>
              <a:rPr lang="en-US" b="1" dirty="0" err="1">
                <a:latin typeface="Baskerville Old Face" panose="02020602080505020303" pitchFamily="18" charset="0"/>
              </a:rPr>
              <a:t>Chole</a:t>
            </a:r>
            <a:r>
              <a:rPr lang="en-US" b="1" dirty="0">
                <a:latin typeface="Baskerville Old Face" panose="02020602080505020303" pitchFamily="18" charset="0"/>
              </a:rPr>
              <a:t> </a:t>
            </a:r>
            <a:r>
              <a:rPr lang="en-US" b="1" dirty="0" err="1">
                <a:latin typeface="Baskerville Old Face" panose="02020602080505020303" pitchFamily="18" charset="0"/>
              </a:rPr>
              <a:t>Bhature</a:t>
            </a:r>
            <a:r>
              <a:rPr lang="en-US" b="1" dirty="0">
                <a:latin typeface="Baskerville Old Face" panose="02020602080505020303" pitchFamily="18" charset="0"/>
              </a:rPr>
              <a:t>- </a:t>
            </a:r>
            <a:r>
              <a:rPr lang="en-US" dirty="0"/>
              <a:t>This Punjabi dish is a combination of </a:t>
            </a:r>
            <a:r>
              <a:rPr lang="en-US" b="1" dirty="0" err="1"/>
              <a:t>chana</a:t>
            </a:r>
            <a:r>
              <a:rPr lang="en-US" dirty="0"/>
              <a:t> masala (spicy white chickpeas) and </a:t>
            </a:r>
            <a:r>
              <a:rPr lang="en-US" b="1" dirty="0" err="1"/>
              <a:t>bhatura</a:t>
            </a:r>
            <a:r>
              <a:rPr lang="en-US" dirty="0"/>
              <a:t>, a fried bread </a:t>
            </a:r>
            <a:r>
              <a:rPr lang="en-US" b="1" dirty="0"/>
              <a:t>made from</a:t>
            </a:r>
            <a:r>
              <a:rPr lang="en-US" dirty="0"/>
              <a:t> </a:t>
            </a:r>
            <a:r>
              <a:rPr lang="en-US" dirty="0" err="1"/>
              <a:t>maida</a:t>
            </a:r>
            <a:r>
              <a:rPr lang="en-US" dirty="0"/>
              <a:t> flour (soft wheat).</a:t>
            </a:r>
            <a:endParaRPr lang="en-US" dirty="0">
              <a:latin typeface="Baskerville Old Face" panose="02020602080505020303" pitchFamily="18" charset="0"/>
            </a:endParaRPr>
          </a:p>
          <a:p>
            <a:pPr marL="285750" indent="-285750" fontAlgn="base">
              <a:buFont typeface="Courier New" panose="02070309020205020404" pitchFamily="49" charset="0"/>
              <a:buChar char="o"/>
            </a:pPr>
            <a:r>
              <a:rPr lang="en-US" b="1" dirty="0">
                <a:latin typeface="Baskerville Old Face" panose="02020602080505020303" pitchFamily="18" charset="0"/>
              </a:rPr>
              <a:t>Carrot </a:t>
            </a:r>
            <a:r>
              <a:rPr lang="en-US" b="1" dirty="0" err="1">
                <a:latin typeface="Baskerville Old Face" panose="02020602080505020303" pitchFamily="18" charset="0"/>
              </a:rPr>
              <a:t>Halwa</a:t>
            </a:r>
            <a:r>
              <a:rPr lang="en-US" b="1" dirty="0">
                <a:latin typeface="Baskerville Old Face" panose="02020602080505020303" pitchFamily="18" charset="0"/>
              </a:rPr>
              <a:t>- </a:t>
            </a:r>
            <a:r>
              <a:rPr lang="en-US" dirty="0"/>
              <a:t>a sweet pudding </a:t>
            </a:r>
            <a:r>
              <a:rPr lang="en-US" b="1" dirty="0"/>
              <a:t>made</a:t>
            </a:r>
            <a:r>
              <a:rPr lang="en-US" dirty="0"/>
              <a:t> by simmering fresh grated </a:t>
            </a:r>
            <a:r>
              <a:rPr lang="en-US" b="1" dirty="0"/>
              <a:t>carrots</a:t>
            </a:r>
            <a:r>
              <a:rPr lang="en-US" dirty="0"/>
              <a:t> in milk</a:t>
            </a:r>
            <a:endParaRPr lang="en-US" b="1" dirty="0">
              <a:latin typeface="Baskerville Old Face" panose="02020602080505020303" pitchFamily="18" charset="0"/>
            </a:endParaRPr>
          </a:p>
          <a:p>
            <a:pPr marL="285750" indent="-285750" fontAlgn="base">
              <a:buFont typeface="Courier New" panose="02070309020205020404" pitchFamily="49" charset="0"/>
              <a:buChar char="o"/>
            </a:pPr>
            <a:r>
              <a:rPr lang="en-US" b="1" dirty="0" err="1">
                <a:latin typeface="Baskerville Old Face" panose="02020602080505020303" pitchFamily="18" charset="0"/>
              </a:rPr>
              <a:t>Gulab</a:t>
            </a:r>
            <a:r>
              <a:rPr lang="en-US" b="1" dirty="0">
                <a:latin typeface="Baskerville Old Face" panose="02020602080505020303" pitchFamily="18" charset="0"/>
              </a:rPr>
              <a:t> </a:t>
            </a:r>
            <a:r>
              <a:rPr lang="en-US" b="1" dirty="0" err="1">
                <a:latin typeface="Baskerville Old Face" panose="02020602080505020303" pitchFamily="18" charset="0"/>
              </a:rPr>
              <a:t>Jamun</a:t>
            </a:r>
            <a:r>
              <a:rPr lang="en-US" b="1" dirty="0">
                <a:latin typeface="Baskerville Old Face" panose="02020602080505020303" pitchFamily="18" charset="0"/>
              </a:rPr>
              <a:t>- </a:t>
            </a:r>
            <a:r>
              <a:rPr lang="en-US" dirty="0"/>
              <a:t>is usually </a:t>
            </a:r>
            <a:r>
              <a:rPr lang="en-US" b="1" dirty="0"/>
              <a:t>made up</a:t>
            </a:r>
            <a:r>
              <a:rPr lang="en-US" dirty="0"/>
              <a:t> of powdered milk, a pinch of all-purpose flour (optional), baking powder and clarified butter (ghee)</a:t>
            </a:r>
            <a:endParaRPr lang="en-US" dirty="0">
              <a:latin typeface="Baskerville Old Face" panose="02020602080505020303" pitchFamily="18" charset="0"/>
            </a:endParaRPr>
          </a:p>
          <a:p>
            <a:endParaRPr lang="en-US" dirty="0"/>
          </a:p>
        </p:txBody>
      </p:sp>
      <p:sp>
        <p:nvSpPr>
          <p:cNvPr id="4" name="Content Placeholder 3"/>
          <p:cNvSpPr>
            <a:spLocks noGrp="1"/>
          </p:cNvSpPr>
          <p:nvPr>
            <p:ph sz="half" idx="2"/>
          </p:nvPr>
        </p:nvSpPr>
        <p:spPr>
          <a:xfrm>
            <a:off x="6172200" y="1333362"/>
            <a:ext cx="5181600" cy="3143222"/>
          </a:xfrm>
        </p:spPr>
        <p:txBody>
          <a:bodyPr>
            <a:normAutofit fontScale="47500" lnSpcReduction="20000"/>
          </a:bodyPr>
          <a:lstStyle/>
          <a:p>
            <a:pPr marL="0" indent="0">
              <a:buNone/>
            </a:pPr>
            <a:r>
              <a:rPr lang="en-US" sz="2900" dirty="0">
                <a:latin typeface="Baskerville Old Face" panose="02020602080505020303" pitchFamily="18" charset="0"/>
              </a:rPr>
              <a:t>As written in the previous slide, India has different types of southern food, for </a:t>
            </a:r>
            <a:r>
              <a:rPr lang="en-US" sz="2900" dirty="0" err="1">
                <a:latin typeface="Baskerville Old Face" panose="02020602080505020303" pitchFamily="18" charset="0"/>
              </a:rPr>
              <a:t>e.g</a:t>
            </a:r>
            <a:r>
              <a:rPr lang="en-US" sz="2900" dirty="0">
                <a:latin typeface="Baskerville Old Face" panose="02020602080505020303" pitchFamily="18" charset="0"/>
              </a:rPr>
              <a:t>;</a:t>
            </a:r>
          </a:p>
          <a:p>
            <a:r>
              <a:rPr lang="en-US" sz="2900" b="1" dirty="0" err="1"/>
              <a:t>Dosa</a:t>
            </a:r>
            <a:r>
              <a:rPr lang="en-US" sz="2900" b="1" dirty="0"/>
              <a:t>:</a:t>
            </a:r>
            <a:r>
              <a:rPr lang="en-US" sz="2900" dirty="0"/>
              <a:t> a home-made pan cake prepared out of fermented rice and lentil batter and served hot with condiments such as sambar and chutney. There are varied kinds of </a:t>
            </a:r>
            <a:r>
              <a:rPr lang="en-US" sz="2900" dirty="0" err="1"/>
              <a:t>Dosas</a:t>
            </a:r>
            <a:r>
              <a:rPr lang="en-US" sz="2900" dirty="0"/>
              <a:t> available either stuffed or plain that has garnered much fame as a South Indian delicacy. </a:t>
            </a:r>
          </a:p>
          <a:p>
            <a:r>
              <a:rPr lang="en-US" sz="2900" b="1" dirty="0" err="1"/>
              <a:t>Idli</a:t>
            </a:r>
            <a:r>
              <a:rPr lang="en-US" sz="2900" b="1" dirty="0"/>
              <a:t>:</a:t>
            </a:r>
            <a:r>
              <a:rPr lang="en-US" sz="2900" dirty="0"/>
              <a:t> a South Indian steamed cake made out of fermented rice and black lentils (de-husked) that is savored with condiments like sambar and chutney.</a:t>
            </a:r>
          </a:p>
          <a:p>
            <a:r>
              <a:rPr lang="en-US" sz="2900" b="1" dirty="0" err="1"/>
              <a:t>Upma</a:t>
            </a:r>
            <a:r>
              <a:rPr lang="en-US" sz="2900" b="1" dirty="0"/>
              <a:t>:</a:t>
            </a:r>
            <a:r>
              <a:rPr lang="en-US" sz="2900" dirty="0"/>
              <a:t> a thick porridge prepared with roasted semolina or coarse rice flour which may include different vegetables and seasonings. </a:t>
            </a:r>
          </a:p>
          <a:p>
            <a:r>
              <a:rPr lang="en-US" sz="2900" b="1" dirty="0" err="1"/>
              <a:t>Parotta</a:t>
            </a:r>
            <a:r>
              <a:rPr lang="en-US" sz="2900" b="1" dirty="0"/>
              <a:t>:</a:t>
            </a:r>
            <a:r>
              <a:rPr lang="en-US" sz="2900" dirty="0"/>
              <a:t> a layered flatbread prepared with Maida flour, eggs, ghee/oil and served with vegetarian or non-vegetarian curry.</a:t>
            </a:r>
          </a:p>
          <a:p>
            <a:r>
              <a:rPr lang="en-US" sz="2900" b="1" dirty="0" err="1"/>
              <a:t>Poori</a:t>
            </a:r>
            <a:r>
              <a:rPr lang="en-US" sz="2900" b="1" dirty="0"/>
              <a:t>:</a:t>
            </a:r>
            <a:r>
              <a:rPr lang="en-US" sz="2900" dirty="0"/>
              <a:t> unleavened deep-fried bread served with curry among others.</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4042" y="5064981"/>
            <a:ext cx="2669915" cy="1511937"/>
          </a:xfrm>
          <a:prstGeom prst="rect">
            <a:avLst/>
          </a:prstGeom>
        </p:spPr>
      </p:pic>
      <p:pic>
        <p:nvPicPr>
          <p:cNvPr id="2050" name="Picture 2" descr="Image result for indian food draw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9054" y="4275931"/>
            <a:ext cx="2406076" cy="2513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785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Mexican Clothing"/>
          <p:cNvSpPr txBox="1">
            <a:spLocks noGrp="1"/>
          </p:cNvSpPr>
          <p:nvPr>
            <p:ph type="title"/>
          </p:nvPr>
        </p:nvSpPr>
        <p:spPr>
          <a:xfrm>
            <a:off x="738187" y="178594"/>
            <a:ext cx="10406063" cy="1518047"/>
          </a:xfrm>
          <a:prstGeom prst="rect">
            <a:avLst/>
          </a:prstGeom>
        </p:spPr>
        <p:txBody>
          <a:bodyPr/>
          <a:lstStyle>
            <a:lvl1pPr>
              <a:defRPr>
                <a:solidFill>
                  <a:srgbClr val="A34C00"/>
                </a:solidFill>
              </a:defRPr>
            </a:lvl1pPr>
          </a:lstStyle>
          <a:p>
            <a:r>
              <a:t>Mexican Clothing</a:t>
            </a:r>
          </a:p>
        </p:txBody>
      </p:sp>
      <p:sp>
        <p:nvSpPr>
          <p:cNvPr id="136" name="Traditional Mexican clothing combines native and European elements. The fibers of choice across the country are cotton, bark and agave.In the past, Mexican clothing was dyed with natural components found in local plants, but as soon as aniline dyes were brought from Europe they became the first dying choice. Although Mexican clothes nowadays do not differ much from what we wear here in Europe and North America, their traditional dress is quite different. Traditional Mexican clothes were designed to keep people cool in the hot climate that can be found in the deserts to the north to the jungles in the south.The most popular and well-known women's pieces of clothing in Mexico are huipil, quechquémitl, rebozo,"/>
          <p:cNvSpPr txBox="1">
            <a:spLocks noGrp="1"/>
          </p:cNvSpPr>
          <p:nvPr>
            <p:ph type="body" sz="half" idx="1"/>
          </p:nvPr>
        </p:nvSpPr>
        <p:spPr>
          <a:prstGeom prst="rect">
            <a:avLst/>
          </a:prstGeom>
        </p:spPr>
        <p:txBody>
          <a:bodyPr>
            <a:normAutofit fontScale="92500" lnSpcReduction="10000"/>
          </a:bodyPr>
          <a:lstStyle/>
          <a:p>
            <a:pPr marL="0" indent="0" defTabSz="382676">
              <a:spcBef>
                <a:spcPts val="0"/>
              </a:spcBef>
              <a:buNone/>
              <a:defRPr sz="1900" b="1">
                <a:solidFill>
                  <a:srgbClr val="227F00"/>
                </a:solidFill>
                <a:latin typeface="Helvetica"/>
                <a:ea typeface="Helvetica"/>
                <a:cs typeface="Helvetica"/>
                <a:sym typeface="Helvetica"/>
              </a:defRPr>
            </a:pPr>
            <a:r>
              <a:t>Traditional Mexican clothing combines native and European elements. The fibers of choice across the country are cotton, bark and agave.In the past, Mexican clothing was dyed with natural components found in local plants, but as soon as aniline dyes were brought from Europe they became the first dying choice. Although Mexican clothes nowadays do not differ much from what we wear here in Europe and North America, their traditional dress is quite different. Traditional Mexican clothes were designed to keep people cool in the hot climate that can be found in the deserts to the north to the jungles in the south.The most popular and well-known women's pieces of clothing in Mexico are huipil</a:t>
            </a:r>
            <a:r>
              <a:rPr u="sng">
                <a:hlinkClick r:id="" action="ppaction://hlinkshowjump?jump=nextslide"/>
              </a:rPr>
              <a:t>,</a:t>
            </a:r>
            <a:r>
              <a:t> quechquémitl, rebozo,</a:t>
            </a:r>
          </a:p>
        </p:txBody>
      </p:sp>
      <p:pic>
        <p:nvPicPr>
          <p:cNvPr id="137" name="mexican cloth.jpg" descr="mexican cloth.jpg"/>
          <p:cNvPicPr>
            <a:picLocks noChangeAspect="1"/>
          </p:cNvPicPr>
          <p:nvPr/>
        </p:nvPicPr>
        <p:blipFill>
          <a:blip r:embed="rId2">
            <a:extLst/>
          </a:blip>
          <a:stretch>
            <a:fillRect/>
          </a:stretch>
        </p:blipFill>
        <p:spPr>
          <a:xfrm>
            <a:off x="6499963" y="1535372"/>
            <a:ext cx="5228011" cy="2603795"/>
          </a:xfrm>
          <a:prstGeom prst="rect">
            <a:avLst/>
          </a:prstGeom>
          <a:ln w="12700">
            <a:miter lim="400000"/>
          </a:ln>
        </p:spPr>
      </p:pic>
      <p:pic>
        <p:nvPicPr>
          <p:cNvPr id="138" name="mexican cloth.jpg" descr="mexican cloth.jpg"/>
          <p:cNvPicPr>
            <a:picLocks noChangeAspect="1"/>
          </p:cNvPicPr>
          <p:nvPr/>
        </p:nvPicPr>
        <p:blipFill>
          <a:blip r:embed="rId3">
            <a:extLst/>
          </a:blip>
          <a:stretch>
            <a:fillRect/>
          </a:stretch>
        </p:blipFill>
        <p:spPr>
          <a:xfrm>
            <a:off x="6499963" y="4227770"/>
            <a:ext cx="5228011" cy="2617273"/>
          </a:xfrm>
          <a:prstGeom prst="rect">
            <a:avLst/>
          </a:prstGeom>
          <a:ln w="12700">
            <a:miter lim="400000"/>
          </a:ln>
        </p:spPr>
      </p:pic>
    </p:spTree>
    <p:extLst>
      <p:ext uri="{BB962C8B-B14F-4D97-AF65-F5344CB8AC3E}">
        <p14:creationId xmlns:p14="http://schemas.microsoft.com/office/powerpoint/2010/main" val="138933108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Bernard MT Condensed" panose="02050806060905020404" pitchFamily="18" charset="0"/>
              </a:rPr>
              <a:t>The traditional Indian clothing</a:t>
            </a:r>
            <a:endParaRPr lang="en-US" sz="4400" dirty="0">
              <a:latin typeface="Bernard MT Condensed" panose="02050806060905020404" pitchFamily="18" charset="0"/>
            </a:endParaRPr>
          </a:p>
        </p:txBody>
      </p:sp>
      <p:sp>
        <p:nvSpPr>
          <p:cNvPr id="4" name="Text Placeholder 3"/>
          <p:cNvSpPr>
            <a:spLocks noGrp="1"/>
          </p:cNvSpPr>
          <p:nvPr>
            <p:ph type="body" sz="half" idx="2"/>
          </p:nvPr>
        </p:nvSpPr>
        <p:spPr>
          <a:xfrm>
            <a:off x="839788" y="2057400"/>
            <a:ext cx="3932237" cy="2117034"/>
          </a:xfrm>
        </p:spPr>
        <p:txBody>
          <a:bodyPr>
            <a:noAutofit/>
          </a:bodyPr>
          <a:lstStyle/>
          <a:p>
            <a:r>
              <a:rPr lang="en-US" sz="1400" dirty="0">
                <a:latin typeface="Baskerville Old Face" panose="02020602080505020303" pitchFamily="18" charset="0"/>
              </a:rPr>
              <a:t>Clothing in India changes depending on the different ethnicity, geography, climate, and cultural traditions of the people of each region of </a:t>
            </a:r>
            <a:r>
              <a:rPr lang="en-US" sz="1400" dirty="0" smtClean="0">
                <a:latin typeface="Baskerville Old Face" panose="02020602080505020303" pitchFamily="18" charset="0"/>
              </a:rPr>
              <a:t>India.</a:t>
            </a:r>
          </a:p>
          <a:p>
            <a:r>
              <a:rPr lang="en-US" sz="1400" dirty="0" smtClean="0">
                <a:latin typeface="Baskerville Old Face" panose="02020602080505020303" pitchFamily="18" charset="0"/>
              </a:rPr>
              <a:t>Men-</a:t>
            </a:r>
            <a:r>
              <a:rPr lang="en-US" sz="1400" dirty="0">
                <a:latin typeface="Baskerville Old Face" panose="02020602080505020303" pitchFamily="18" charset="0"/>
              </a:rPr>
              <a:t>The traditional dress for Indian men essentially is </a:t>
            </a:r>
            <a:r>
              <a:rPr lang="en-US" sz="1400" b="1" dirty="0">
                <a:latin typeface="Baskerville Old Face" panose="02020602080505020303" pitchFamily="18" charset="0"/>
              </a:rPr>
              <a:t>Dhoti</a:t>
            </a:r>
            <a:r>
              <a:rPr lang="en-US" sz="1400" dirty="0">
                <a:latin typeface="Baskerville Old Face" panose="02020602080505020303" pitchFamily="18" charset="0"/>
              </a:rPr>
              <a:t> paired with </a:t>
            </a:r>
            <a:r>
              <a:rPr lang="en-US" sz="1400" b="1" dirty="0">
                <a:latin typeface="Baskerville Old Face" panose="02020602080505020303" pitchFamily="18" charset="0"/>
              </a:rPr>
              <a:t>Kurta</a:t>
            </a:r>
            <a:r>
              <a:rPr lang="en-US" sz="1400" dirty="0">
                <a:latin typeface="Baskerville Old Face" panose="02020602080505020303" pitchFamily="18" charset="0"/>
              </a:rPr>
              <a:t> and </a:t>
            </a:r>
            <a:r>
              <a:rPr lang="en-US" sz="1400" b="1" dirty="0">
                <a:latin typeface="Baskerville Old Face" panose="02020602080505020303" pitchFamily="18" charset="0"/>
              </a:rPr>
              <a:t>Gandhi </a:t>
            </a:r>
            <a:r>
              <a:rPr lang="en-US" sz="1400" b="1" dirty="0" err="1">
                <a:latin typeface="Baskerville Old Face" panose="02020602080505020303" pitchFamily="18" charset="0"/>
              </a:rPr>
              <a:t>Ttopi</a:t>
            </a:r>
            <a:r>
              <a:rPr lang="en-US" sz="1400" b="1" dirty="0">
                <a:latin typeface="Baskerville Old Face" panose="02020602080505020303" pitchFamily="18" charset="0"/>
              </a:rPr>
              <a:t> or </a:t>
            </a:r>
            <a:r>
              <a:rPr lang="en-US" sz="1400" b="1" dirty="0" err="1">
                <a:latin typeface="Baskerville Old Face" panose="02020602080505020303" pitchFamily="18" charset="0"/>
              </a:rPr>
              <a:t>Oagri</a:t>
            </a:r>
            <a:r>
              <a:rPr lang="en-US" sz="1400" dirty="0">
                <a:latin typeface="Baskerville Old Face" panose="02020602080505020303" pitchFamily="18" charset="0"/>
              </a:rPr>
              <a:t>. Dhoti is a six feet unstitched garment worn in a particular style which gives the pant effect rather than a skirt effect! It is paired with a stitched upper garment called Kurta which is normally longer than a shirt with two slits on each side</a:t>
            </a:r>
            <a:r>
              <a:rPr lang="en-US" sz="1400" dirty="0" smtClean="0">
                <a:latin typeface="Baskerville Old Face" panose="02020602080505020303" pitchFamily="18" charset="0"/>
              </a:rPr>
              <a:t>.</a:t>
            </a:r>
            <a:r>
              <a:rPr lang="en-US" sz="1400" dirty="0">
                <a:latin typeface="Baskerville Old Face" panose="02020602080505020303" pitchFamily="18" charset="0"/>
              </a:rPr>
              <a:t> A Nehru </a:t>
            </a:r>
            <a:r>
              <a:rPr lang="en-US" sz="1400" dirty="0" err="1">
                <a:latin typeface="Baskerville Old Face" panose="02020602080505020303" pitchFamily="18" charset="0"/>
              </a:rPr>
              <a:t>topi</a:t>
            </a:r>
            <a:r>
              <a:rPr lang="en-US" sz="1400" dirty="0">
                <a:latin typeface="Baskerville Old Face" panose="02020602080505020303" pitchFamily="18" charset="0"/>
              </a:rPr>
              <a:t>/cap or a </a:t>
            </a:r>
            <a:r>
              <a:rPr lang="en-US" sz="1400" dirty="0" err="1">
                <a:latin typeface="Baskerville Old Face" panose="02020602080505020303" pitchFamily="18" charset="0"/>
              </a:rPr>
              <a:t>petah</a:t>
            </a:r>
            <a:r>
              <a:rPr lang="en-US" sz="1400" dirty="0">
                <a:latin typeface="Baskerville Old Face" panose="02020602080505020303" pitchFamily="18" charset="0"/>
              </a:rPr>
              <a:t>/</a:t>
            </a:r>
            <a:r>
              <a:rPr lang="en-US" sz="1400" dirty="0" err="1">
                <a:latin typeface="Baskerville Old Face" panose="02020602080505020303" pitchFamily="18" charset="0"/>
              </a:rPr>
              <a:t>pagri</a:t>
            </a:r>
            <a:r>
              <a:rPr lang="en-US" sz="1400" dirty="0">
                <a:latin typeface="Baskerville Old Face" panose="02020602080505020303" pitchFamily="18" charset="0"/>
              </a:rPr>
              <a:t>/turban accompanies depending on the culture and/or religion</a:t>
            </a:r>
            <a:r>
              <a:rPr lang="en-US" sz="1400" dirty="0" smtClean="0">
                <a:latin typeface="Baskerville Old Face" panose="02020602080505020303" pitchFamily="18" charset="0"/>
              </a:rPr>
              <a:t>.</a:t>
            </a:r>
          </a:p>
          <a:p>
            <a:r>
              <a:rPr lang="en-US" sz="1400" dirty="0" smtClean="0">
                <a:latin typeface="Baskerville Old Face" panose="02020602080505020303" pitchFamily="18" charset="0"/>
              </a:rPr>
              <a:t>Women- </a:t>
            </a:r>
            <a:r>
              <a:rPr lang="en-US" sz="1400" dirty="0">
                <a:latin typeface="Baskerville Old Face" panose="02020602080505020303" pitchFamily="18" charset="0"/>
              </a:rPr>
              <a:t>Salwar Kameez is to Indian fashion what rice is to Indian food – a staple; or, it has become so over the years. The traditional salwar kameez, as the name goes, is a standard set of a top, bottom, and a dupatta</a:t>
            </a:r>
          </a:p>
        </p:txBody>
      </p:sp>
      <p:pic>
        <p:nvPicPr>
          <p:cNvPr id="1026" name="Picture 2" descr="Image result for variety of indian clot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965" y="3496848"/>
            <a:ext cx="4311002" cy="27369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44965" y="457200"/>
            <a:ext cx="4311002" cy="257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2287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311" y="2148131"/>
            <a:ext cx="10515600" cy="1500187"/>
          </a:xfrm>
        </p:spPr>
        <p:txBody>
          <a:bodyPr>
            <a:noAutofit/>
          </a:bodyPr>
          <a:lstStyle/>
          <a:p>
            <a:pPr algn="ctr"/>
            <a:r>
              <a:rPr lang="en-US" sz="4000" dirty="0" smtClean="0">
                <a:solidFill>
                  <a:srgbClr val="77933C"/>
                </a:solidFill>
              </a:rPr>
              <a:t>Thank You</a:t>
            </a:r>
          </a:p>
          <a:p>
            <a:pPr algn="ctr"/>
            <a:r>
              <a:rPr lang="en-US" sz="4000" dirty="0" smtClean="0">
                <a:solidFill>
                  <a:srgbClr val="77933C"/>
                </a:solidFill>
              </a:rPr>
              <a:t>Gracias | Shukriya</a:t>
            </a:r>
          </a:p>
          <a:p>
            <a:pPr algn="ctr"/>
            <a:r>
              <a:rPr lang="en-US" sz="3200" dirty="0" smtClean="0">
                <a:solidFill>
                  <a:srgbClr val="FF6600"/>
                </a:solidFill>
              </a:rPr>
              <a:t>Hope you liked our presentation</a:t>
            </a:r>
            <a:endParaRPr lang="en-US" sz="3200" dirty="0">
              <a:solidFill>
                <a:srgbClr val="FF6600"/>
              </a:solidFill>
            </a:endParaRPr>
          </a:p>
        </p:txBody>
      </p:sp>
    </p:spTree>
    <p:extLst>
      <p:ext uri="{BB962C8B-B14F-4D97-AF65-F5344CB8AC3E}">
        <p14:creationId xmlns:p14="http://schemas.microsoft.com/office/powerpoint/2010/main" val="3492930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427</Words>
  <Application>Microsoft Macintosh PowerPoint</Application>
  <PresentationFormat>Custom</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Mexican food</vt:lpstr>
      <vt:lpstr>Indian food ; north and south indian cuisine</vt:lpstr>
      <vt:lpstr>Mexican Clothing</vt:lpstr>
      <vt:lpstr>The traditional Indian clothing</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India’s delicious     food</dc:title>
  <dc:creator>madhu adivi</dc:creator>
  <cp:lastModifiedBy>Sachin Singhal</cp:lastModifiedBy>
  <cp:revision>18</cp:revision>
  <dcterms:created xsi:type="dcterms:W3CDTF">2019-02-08T13:28:28Z</dcterms:created>
  <dcterms:modified xsi:type="dcterms:W3CDTF">2019-02-09T13:30:45Z</dcterms:modified>
</cp:coreProperties>
</file>