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591"/>
    <a:srgbClr val="866B3A"/>
    <a:srgbClr val="5C0044"/>
    <a:srgbClr val="B80088"/>
    <a:srgbClr val="CFB82B"/>
    <a:srgbClr val="8D70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6127-6DBD-4C8D-8A33-B2EEFA7BB477}" type="datetimeFigureOut">
              <a:rPr lang="en-US" smtClean="0"/>
              <a:pPr/>
              <a:t>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46689-83AB-4A91-A7AD-7CFCFC8F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6689-83AB-4A91-A7AD-7CFCFC8F0B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6689-83AB-4A91-A7AD-7CFCFC8F0B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6689-83AB-4A91-A7AD-7CFCFC8F0B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6689-83AB-4A91-A7AD-7CFCFC8F0B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8FA8F4-589D-4481-B68C-58F1D051D116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7FA5D0-B925-46D5-9985-02AFE35B51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winter break project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thank you m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705599" cy="5219700"/>
          </a:xfrm>
          <a:prstGeom prst="rect">
            <a:avLst/>
          </a:prstGeom>
          <a:noFill/>
        </p:spPr>
      </p:pic>
      <p:sp>
        <p:nvSpPr>
          <p:cNvPr id="20" name="Freeform 19"/>
          <p:cNvSpPr/>
          <p:nvPr/>
        </p:nvSpPr>
        <p:spPr>
          <a:xfrm>
            <a:off x="3803904" y="3572256"/>
            <a:ext cx="681405" cy="404243"/>
          </a:xfrm>
          <a:custGeom>
            <a:avLst/>
            <a:gdLst>
              <a:gd name="connsiteX0" fmla="*/ 12192 w 681405"/>
              <a:gd name="connsiteY0" fmla="*/ 24384 h 404243"/>
              <a:gd name="connsiteX1" fmla="*/ 109728 w 681405"/>
              <a:gd name="connsiteY1" fmla="*/ 48768 h 404243"/>
              <a:gd name="connsiteX2" fmla="*/ 182880 w 681405"/>
              <a:gd name="connsiteY2" fmla="*/ 97536 h 404243"/>
              <a:gd name="connsiteX3" fmla="*/ 219456 w 681405"/>
              <a:gd name="connsiteY3" fmla="*/ 121920 h 404243"/>
              <a:gd name="connsiteX4" fmla="*/ 256032 w 681405"/>
              <a:gd name="connsiteY4" fmla="*/ 146304 h 404243"/>
              <a:gd name="connsiteX5" fmla="*/ 292608 w 681405"/>
              <a:gd name="connsiteY5" fmla="*/ 158496 h 404243"/>
              <a:gd name="connsiteX6" fmla="*/ 426720 w 681405"/>
              <a:gd name="connsiteY6" fmla="*/ 146304 h 404243"/>
              <a:gd name="connsiteX7" fmla="*/ 499872 w 681405"/>
              <a:gd name="connsiteY7" fmla="*/ 97536 h 404243"/>
              <a:gd name="connsiteX8" fmla="*/ 585216 w 681405"/>
              <a:gd name="connsiteY8" fmla="*/ 0 h 404243"/>
              <a:gd name="connsiteX9" fmla="*/ 609600 w 681405"/>
              <a:gd name="connsiteY9" fmla="*/ 219456 h 404243"/>
              <a:gd name="connsiteX10" fmla="*/ 560832 w 681405"/>
              <a:gd name="connsiteY10" fmla="*/ 292608 h 404243"/>
              <a:gd name="connsiteX11" fmla="*/ 499872 w 681405"/>
              <a:gd name="connsiteY11" fmla="*/ 365760 h 404243"/>
              <a:gd name="connsiteX12" fmla="*/ 463296 w 681405"/>
              <a:gd name="connsiteY12" fmla="*/ 377952 h 404243"/>
              <a:gd name="connsiteX13" fmla="*/ 231648 w 681405"/>
              <a:gd name="connsiteY13" fmla="*/ 353568 h 404243"/>
              <a:gd name="connsiteX14" fmla="*/ 195072 w 681405"/>
              <a:gd name="connsiteY14" fmla="*/ 329184 h 404243"/>
              <a:gd name="connsiteX15" fmla="*/ 146304 w 681405"/>
              <a:gd name="connsiteY15" fmla="*/ 256032 h 404243"/>
              <a:gd name="connsiteX16" fmla="*/ 121920 w 681405"/>
              <a:gd name="connsiteY16" fmla="*/ 219456 h 404243"/>
              <a:gd name="connsiteX17" fmla="*/ 85344 w 681405"/>
              <a:gd name="connsiteY17" fmla="*/ 195072 h 404243"/>
              <a:gd name="connsiteX18" fmla="*/ 24384 w 681405"/>
              <a:gd name="connsiteY18" fmla="*/ 85344 h 404243"/>
              <a:gd name="connsiteX19" fmla="*/ 0 w 681405"/>
              <a:gd name="connsiteY19" fmla="*/ 85344 h 40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405" h="404243">
                <a:moveTo>
                  <a:pt x="12192" y="24384"/>
                </a:moveTo>
                <a:cubicBezTo>
                  <a:pt x="29081" y="27762"/>
                  <a:pt x="88640" y="37052"/>
                  <a:pt x="109728" y="48768"/>
                </a:cubicBezTo>
                <a:cubicBezTo>
                  <a:pt x="135346" y="63000"/>
                  <a:pt x="158496" y="81280"/>
                  <a:pt x="182880" y="97536"/>
                </a:cubicBezTo>
                <a:lnTo>
                  <a:pt x="219456" y="121920"/>
                </a:lnTo>
                <a:cubicBezTo>
                  <a:pt x="231648" y="130048"/>
                  <a:pt x="242131" y="141670"/>
                  <a:pt x="256032" y="146304"/>
                </a:cubicBezTo>
                <a:lnTo>
                  <a:pt x="292608" y="158496"/>
                </a:lnTo>
                <a:cubicBezTo>
                  <a:pt x="337312" y="154432"/>
                  <a:pt x="383656" y="158970"/>
                  <a:pt x="426720" y="146304"/>
                </a:cubicBezTo>
                <a:cubicBezTo>
                  <a:pt x="454835" y="138035"/>
                  <a:pt x="499872" y="97536"/>
                  <a:pt x="499872" y="97536"/>
                </a:cubicBezTo>
                <a:cubicBezTo>
                  <a:pt x="556768" y="12192"/>
                  <a:pt x="524256" y="40640"/>
                  <a:pt x="585216" y="0"/>
                </a:cubicBezTo>
                <a:cubicBezTo>
                  <a:pt x="681405" y="32063"/>
                  <a:pt x="655088" y="10210"/>
                  <a:pt x="609600" y="219456"/>
                </a:cubicBezTo>
                <a:cubicBezTo>
                  <a:pt x="603375" y="248093"/>
                  <a:pt x="577088" y="268224"/>
                  <a:pt x="560832" y="292608"/>
                </a:cubicBezTo>
                <a:cubicBezTo>
                  <a:pt x="542839" y="319597"/>
                  <a:pt x="528034" y="346985"/>
                  <a:pt x="499872" y="365760"/>
                </a:cubicBezTo>
                <a:cubicBezTo>
                  <a:pt x="489179" y="372889"/>
                  <a:pt x="475488" y="373888"/>
                  <a:pt x="463296" y="377952"/>
                </a:cubicBezTo>
                <a:cubicBezTo>
                  <a:pt x="342614" y="337725"/>
                  <a:pt x="552591" y="404243"/>
                  <a:pt x="231648" y="353568"/>
                </a:cubicBezTo>
                <a:cubicBezTo>
                  <a:pt x="217174" y="351283"/>
                  <a:pt x="207264" y="337312"/>
                  <a:pt x="195072" y="329184"/>
                </a:cubicBezTo>
                <a:lnTo>
                  <a:pt x="146304" y="256032"/>
                </a:lnTo>
                <a:cubicBezTo>
                  <a:pt x="138176" y="243840"/>
                  <a:pt x="134112" y="227584"/>
                  <a:pt x="121920" y="219456"/>
                </a:cubicBezTo>
                <a:lnTo>
                  <a:pt x="85344" y="195072"/>
                </a:lnTo>
                <a:cubicBezTo>
                  <a:pt x="76141" y="167462"/>
                  <a:pt x="52332" y="85344"/>
                  <a:pt x="24384" y="85344"/>
                </a:cubicBezTo>
                <a:lnTo>
                  <a:pt x="0" y="85344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palestine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Palestine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is</a:t>
            </a:r>
            <a:r>
              <a:rPr lang="en-US" dirty="0" smtClean="0">
                <a:latin typeface="Britannic Bold" pitchFamily="34" charset="0"/>
              </a:rPr>
              <a:t> an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Arab</a:t>
            </a:r>
            <a:r>
              <a:rPr lang="en-US" dirty="0" smtClean="0">
                <a:latin typeface="Britannic Bold" pitchFamily="34" charset="0"/>
              </a:rPr>
              <a:t> country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situated</a:t>
            </a:r>
            <a:r>
              <a:rPr lang="en-US" dirty="0" smtClean="0">
                <a:latin typeface="Britannic Bold" pitchFamily="34" charset="0"/>
              </a:rPr>
              <a:t> in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western</a:t>
            </a:r>
            <a:r>
              <a:rPr lang="en-US" dirty="0" smtClean="0">
                <a:latin typeface="Britannic Bold" pitchFamily="34" charset="0"/>
              </a:rPr>
              <a:t> Asia,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middle</a:t>
            </a:r>
            <a:r>
              <a:rPr lang="en-US" dirty="0" smtClean="0">
                <a:latin typeface="Britannic Bold" pitchFamily="34" charset="0"/>
              </a:rPr>
              <a:t> east.</a:t>
            </a:r>
          </a:p>
          <a:p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name/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 term</a:t>
            </a:r>
            <a:r>
              <a:rPr lang="en-US" dirty="0" smtClean="0">
                <a:latin typeface="Britannic Bold" pitchFamily="34" charset="0"/>
              </a:rPr>
              <a:t> Palestine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comes</a:t>
            </a:r>
            <a:r>
              <a:rPr lang="en-US" dirty="0" smtClean="0">
                <a:latin typeface="Britannic Bold" pitchFamily="34" charset="0"/>
              </a:rPr>
              <a:t> from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5BC</a:t>
            </a:r>
            <a:r>
              <a:rPr lang="en-US" dirty="0" smtClean="0">
                <a:latin typeface="Britannic Bold" pitchFamily="34" charset="0"/>
              </a:rPr>
              <a:t> ancient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Greece</a:t>
            </a:r>
            <a:r>
              <a:rPr lang="en-US" dirty="0" smtClean="0">
                <a:latin typeface="Britannic Bold" pitchFamily="34" charset="0"/>
              </a:rPr>
              <a:t> when “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Herodotus</a:t>
            </a:r>
            <a:r>
              <a:rPr lang="en-US" dirty="0" smtClean="0">
                <a:latin typeface="Britannic Bold" pitchFamily="34" charset="0"/>
              </a:rPr>
              <a:t>” had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wrote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a</a:t>
            </a:r>
            <a:r>
              <a:rPr lang="en-US" dirty="0" smtClean="0">
                <a:latin typeface="Britannic Bold" pitchFamily="34" charset="0"/>
              </a:rPr>
              <a:t> “district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of</a:t>
            </a:r>
            <a:r>
              <a:rPr lang="en-US" dirty="0" smtClean="0">
                <a:latin typeface="Britannic Bold" pitchFamily="34" charset="0"/>
              </a:rPr>
              <a:t> Syria”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called</a:t>
            </a:r>
            <a:r>
              <a:rPr lang="en-US" dirty="0" smtClean="0">
                <a:latin typeface="Britannic Bold" pitchFamily="34" charset="0"/>
              </a:rPr>
              <a:t> Palestine.</a:t>
            </a:r>
          </a:p>
          <a:p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Palestine</a:t>
            </a:r>
            <a:r>
              <a:rPr lang="en-US" dirty="0" smtClean="0">
                <a:latin typeface="Britannic Bold" pitchFamily="34" charset="0"/>
              </a:rPr>
              <a:t> has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been</a:t>
            </a:r>
            <a:r>
              <a:rPr lang="en-US" dirty="0" smtClean="0">
                <a:latin typeface="Britannic Bold" pitchFamily="34" charset="0"/>
              </a:rPr>
              <a:t> started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to</a:t>
            </a:r>
            <a:r>
              <a:rPr lang="en-US" dirty="0" smtClean="0">
                <a:latin typeface="Britannic Bold" pitchFamily="34" charset="0"/>
              </a:rPr>
              <a:t> be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recognized</a:t>
            </a:r>
            <a:r>
              <a:rPr lang="en-US" dirty="0" smtClean="0">
                <a:latin typeface="Britannic Bold" pitchFamily="34" charset="0"/>
              </a:rPr>
              <a:t> as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an</a:t>
            </a:r>
            <a:r>
              <a:rPr lang="en-US" dirty="0" smtClean="0">
                <a:latin typeface="Britannic Bold" pitchFamily="34" charset="0"/>
              </a:rPr>
              <a:t> independent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state</a:t>
            </a:r>
            <a:r>
              <a:rPr lang="en-US" dirty="0" smtClean="0">
                <a:latin typeface="Britannic Bold" pitchFamily="34" charset="0"/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neighboring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countries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Palestine</a:t>
            </a:r>
            <a:r>
              <a:rPr lang="en-US" dirty="0" smtClean="0">
                <a:latin typeface="Britannic Bold" pitchFamily="34" charset="0"/>
              </a:rPr>
              <a:t> are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Jordan</a:t>
            </a:r>
            <a:r>
              <a:rPr lang="en-US" dirty="0" smtClean="0">
                <a:latin typeface="Britannic Bold" pitchFamily="34" charset="0"/>
              </a:rPr>
              <a:t>, Lebanon </a:t>
            </a:r>
            <a:r>
              <a:rPr lang="en-US" dirty="0" smtClean="0">
                <a:solidFill>
                  <a:srgbClr val="92D050"/>
                </a:solidFill>
                <a:latin typeface="Britannic Bold" pitchFamily="34" charset="0"/>
              </a:rPr>
              <a:t>and</a:t>
            </a:r>
            <a:r>
              <a:rPr lang="en-US" dirty="0" smtClean="0">
                <a:latin typeface="Britannic Bold" pitchFamily="34" charset="0"/>
              </a:rPr>
              <a:t> Egypt.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usa  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USA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is</a:t>
            </a:r>
            <a:r>
              <a:rPr lang="en-US" dirty="0" smtClean="0">
                <a:latin typeface="Britannic Bold" pitchFamily="34" charset="0"/>
              </a:rPr>
              <a:t> situated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in</a:t>
            </a:r>
            <a:r>
              <a:rPr lang="en-US" dirty="0" smtClean="0">
                <a:latin typeface="Britannic Bold" pitchFamily="34" charset="0"/>
              </a:rPr>
              <a:t> North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America</a:t>
            </a:r>
            <a:r>
              <a:rPr lang="en-US" dirty="0" smtClean="0">
                <a:latin typeface="Britannic Bold" pitchFamily="34" charset="0"/>
              </a:rPr>
              <a:t>, covering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664,709</a:t>
            </a:r>
            <a:r>
              <a:rPr lang="en-US" dirty="0" smtClean="0">
                <a:latin typeface="Britannic Bold" pitchFamily="34" charset="0"/>
              </a:rPr>
              <a:t> square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kilometers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water</a:t>
            </a:r>
            <a:r>
              <a:rPr lang="en-US" dirty="0" smtClean="0">
                <a:latin typeface="Britannic Bold" pitchFamily="34" charset="0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9,826,675</a:t>
            </a:r>
            <a:r>
              <a:rPr lang="en-US" dirty="0" smtClean="0">
                <a:latin typeface="Britannic Bold" pitchFamily="34" charset="0"/>
              </a:rPr>
              <a:t> square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kilometers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land</a:t>
            </a:r>
            <a:r>
              <a:rPr lang="en-US" dirty="0" smtClean="0">
                <a:latin typeface="Britannic Bold" pitchFamily="34" charset="0"/>
              </a:rPr>
              <a:t>! Becoming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third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largest</a:t>
            </a:r>
            <a:r>
              <a:rPr lang="en-US" dirty="0" smtClean="0">
                <a:latin typeface="Britannic Bold" pitchFamily="34" charset="0"/>
              </a:rPr>
              <a:t> nation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in</a:t>
            </a:r>
            <a:r>
              <a:rPr lang="en-US" dirty="0" smtClean="0">
                <a:latin typeface="Britannic Bold" pitchFamily="34" charset="0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world</a:t>
            </a:r>
            <a:r>
              <a:rPr lang="en-US" dirty="0" smtClean="0">
                <a:latin typeface="Britannic Bold" pitchFamily="34" charset="0"/>
              </a:rPr>
              <a:t>.</a:t>
            </a:r>
          </a:p>
          <a:p>
            <a:r>
              <a:rPr lang="en-US" dirty="0" smtClean="0">
                <a:latin typeface="Britannic Bold" pitchFamily="34" charset="0"/>
              </a:rPr>
              <a:t>America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was</a:t>
            </a:r>
            <a:r>
              <a:rPr lang="en-US" dirty="0" smtClean="0">
                <a:latin typeface="Britannic Bold" pitchFamily="34" charset="0"/>
              </a:rPr>
              <a:t> given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its</a:t>
            </a:r>
            <a:r>
              <a:rPr lang="en-US" dirty="0" smtClean="0">
                <a:latin typeface="Britannic Bold" pitchFamily="34" charset="0"/>
              </a:rPr>
              <a:t> name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after</a:t>
            </a:r>
            <a:r>
              <a:rPr lang="en-US" dirty="0" smtClean="0">
                <a:latin typeface="Britannic Bold" pitchFamily="34" charset="0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Italian</a:t>
            </a:r>
            <a:r>
              <a:rPr lang="en-US" dirty="0" smtClean="0">
                <a:latin typeface="Britannic Bold" pitchFamily="34" charset="0"/>
              </a:rPr>
              <a:t> explorer,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Amerigo</a:t>
            </a:r>
            <a:r>
              <a:rPr lang="en-US" dirty="0" smtClean="0">
                <a:latin typeface="Britannic Bold" pitchFamily="34" charset="0"/>
              </a:rPr>
              <a:t> Vespucci.</a:t>
            </a:r>
          </a:p>
          <a:p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There</a:t>
            </a:r>
            <a:r>
              <a:rPr lang="en-US" dirty="0" smtClean="0">
                <a:latin typeface="Britannic Bold" pitchFamily="34" charset="0"/>
              </a:rPr>
              <a:t> are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a</a:t>
            </a:r>
            <a:r>
              <a:rPr lang="en-US" dirty="0" smtClean="0">
                <a:latin typeface="Britannic Bold" pitchFamily="34" charset="0"/>
              </a:rPr>
              <a:t> total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of</a:t>
            </a:r>
            <a:r>
              <a:rPr lang="en-US" dirty="0" smtClean="0">
                <a:latin typeface="Britannic Bold" pitchFamily="34" charset="0"/>
              </a:rPr>
              <a:t> 50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states</a:t>
            </a:r>
            <a:r>
              <a:rPr lang="en-US" dirty="0" smtClean="0">
                <a:latin typeface="Britannic Bold" pitchFamily="34" charset="0"/>
              </a:rPr>
              <a:t> in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United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States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America</a:t>
            </a:r>
          </a:p>
          <a:p>
            <a:r>
              <a:rPr lang="en-US" dirty="0" smtClean="0">
                <a:latin typeface="Britannic Bold" pitchFamily="34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neighboring</a:t>
            </a:r>
            <a:r>
              <a:rPr lang="en-US" dirty="0" smtClean="0">
                <a:latin typeface="Britannic Bold" pitchFamily="34" charset="0"/>
              </a:rPr>
              <a:t> countries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of</a:t>
            </a:r>
            <a:r>
              <a:rPr lang="en-US" dirty="0" smtClean="0">
                <a:latin typeface="Britannic Bold" pitchFamily="34" charset="0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United</a:t>
            </a:r>
            <a:r>
              <a:rPr lang="en-US" dirty="0" smtClean="0">
                <a:latin typeface="Britannic Bold" pitchFamily="34" charset="0"/>
              </a:rPr>
              <a:t> States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of</a:t>
            </a:r>
            <a:r>
              <a:rPr lang="en-US" dirty="0" smtClean="0">
                <a:latin typeface="Britannic Bold" pitchFamily="34" charset="0"/>
              </a:rPr>
              <a:t> America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is</a:t>
            </a:r>
            <a:r>
              <a:rPr lang="en-US" dirty="0" smtClean="0">
                <a:latin typeface="Britannic Bold" pitchFamily="34" charset="0"/>
              </a:rPr>
              <a:t> Canada,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Mexico</a:t>
            </a:r>
            <a:r>
              <a:rPr lang="en-US" dirty="0" smtClean="0">
                <a:latin typeface="Britannic Bold" pitchFamily="34" charset="0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Russia</a:t>
            </a:r>
            <a:r>
              <a:rPr lang="en-US" dirty="0" smtClean="0">
                <a:latin typeface="Britannic Bold" pitchFamily="34" charset="0"/>
              </a:rPr>
              <a:t>.</a:t>
            </a:r>
          </a:p>
          <a:p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china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China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is</a:t>
            </a:r>
            <a:r>
              <a:rPr lang="en-US" dirty="0" smtClean="0">
                <a:latin typeface="Britannic Bold" pitchFamily="34" charset="0"/>
              </a:rPr>
              <a:t> situated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in</a:t>
            </a:r>
            <a:r>
              <a:rPr lang="en-US" dirty="0" smtClean="0">
                <a:latin typeface="Britannic Bold" pitchFamily="34" charset="0"/>
              </a:rPr>
              <a:t> both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northern</a:t>
            </a:r>
            <a:r>
              <a:rPr lang="en-US" dirty="0" smtClean="0">
                <a:latin typeface="Britannic Bold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eastern</a:t>
            </a:r>
            <a:r>
              <a:rPr lang="en-US" dirty="0" smtClean="0">
                <a:latin typeface="Britannic Bold" pitchFamily="34" charset="0"/>
              </a:rPr>
              <a:t> hemispheres,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it</a:t>
            </a:r>
            <a:r>
              <a:rPr lang="en-US" dirty="0" smtClean="0">
                <a:latin typeface="Britannic Bold" pitchFamily="34" charset="0"/>
              </a:rPr>
              <a:t> occupies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9,596,961</a:t>
            </a:r>
            <a:r>
              <a:rPr lang="en-US" dirty="0" smtClean="0">
                <a:latin typeface="Britannic Bold" pitchFamily="34" charset="0"/>
              </a:rPr>
              <a:t> total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square</a:t>
            </a:r>
            <a:r>
              <a:rPr lang="en-US" dirty="0" smtClean="0">
                <a:latin typeface="Britannic Bold" pitchFamily="34" charset="0"/>
              </a:rPr>
              <a:t> kilometers.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population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of</a:t>
            </a:r>
            <a:r>
              <a:rPr lang="en-US" dirty="0" smtClean="0">
                <a:latin typeface="Britannic Bold" pitchFamily="34" charset="0"/>
              </a:rPr>
              <a:t> china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(2017) </a:t>
            </a:r>
            <a:r>
              <a:rPr lang="en-US" dirty="0" smtClean="0">
                <a:latin typeface="Britannic Bold" pitchFamily="34" charset="0"/>
              </a:rPr>
              <a:t>was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1.386</a:t>
            </a:r>
            <a:r>
              <a:rPr lang="en-US" dirty="0" smtClean="0">
                <a:latin typeface="Britannic Bold" pitchFamily="34" charset="0"/>
              </a:rPr>
              <a:t> billion.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name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China</a:t>
            </a:r>
            <a:r>
              <a:rPr lang="en-US" dirty="0" smtClean="0">
                <a:latin typeface="Britannic Bold" pitchFamily="34" charset="0"/>
              </a:rPr>
              <a:t> comes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from</a:t>
            </a:r>
            <a:r>
              <a:rPr lang="en-US" dirty="0" smtClean="0">
                <a:latin typeface="Britannic Bold" pitchFamily="34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Sanskrit</a:t>
            </a:r>
            <a:r>
              <a:rPr lang="en-US" dirty="0" smtClean="0">
                <a:latin typeface="Britannic Bold" pitchFamily="34" charset="0"/>
              </a:rPr>
              <a:t> Cina,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the</a:t>
            </a:r>
            <a:r>
              <a:rPr lang="en-US" dirty="0" smtClean="0">
                <a:latin typeface="Britannic Bold" pitchFamily="34" charset="0"/>
              </a:rPr>
              <a:t> name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was</a:t>
            </a:r>
            <a:r>
              <a:rPr lang="en-US" dirty="0" smtClean="0">
                <a:latin typeface="Britannic Bold" pitchFamily="34" charset="0"/>
              </a:rPr>
              <a:t> obtained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from</a:t>
            </a:r>
            <a:r>
              <a:rPr lang="en-US" dirty="0" smtClean="0">
                <a:latin typeface="Britannic Bold" pitchFamily="34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Chinese</a:t>
            </a:r>
            <a:r>
              <a:rPr lang="en-US" dirty="0" smtClean="0">
                <a:latin typeface="Britannic Bold" pitchFamily="34" charset="0"/>
              </a:rPr>
              <a:t> Qin.</a:t>
            </a:r>
          </a:p>
          <a:p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There</a:t>
            </a:r>
            <a:r>
              <a:rPr lang="en-US" dirty="0" smtClean="0">
                <a:latin typeface="Britannic Bold" pitchFamily="34" charset="0"/>
              </a:rPr>
              <a:t> are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34</a:t>
            </a:r>
            <a:r>
              <a:rPr lang="en-US" dirty="0" smtClean="0">
                <a:latin typeface="Britannic Bold" pitchFamily="34" charset="0"/>
              </a:rPr>
              <a:t> divisions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or</a:t>
            </a:r>
            <a:r>
              <a:rPr lang="en-US" dirty="0" smtClean="0">
                <a:latin typeface="Britannic Bold" pitchFamily="34" charset="0"/>
              </a:rPr>
              <a:t> also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thought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as</a:t>
            </a:r>
            <a:r>
              <a:rPr lang="en-US" dirty="0" smtClean="0">
                <a:latin typeface="Britannic Bold" pitchFamily="34" charset="0"/>
              </a:rPr>
              <a:t> 23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provinces</a:t>
            </a:r>
            <a:r>
              <a:rPr lang="en-US" dirty="0" smtClean="0">
                <a:latin typeface="Britannic Bold" pitchFamily="34" charset="0"/>
              </a:rPr>
              <a:t>. The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biggest</a:t>
            </a:r>
            <a:r>
              <a:rPr lang="en-US" dirty="0" smtClean="0">
                <a:latin typeface="Britannic Bold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most</a:t>
            </a:r>
            <a:r>
              <a:rPr lang="en-US" dirty="0" smtClean="0">
                <a:latin typeface="Britannic Bold" pitchFamily="34" charset="0"/>
              </a:rPr>
              <a:t> crowded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city</a:t>
            </a:r>
            <a:r>
              <a:rPr lang="en-US" dirty="0" smtClean="0">
                <a:latin typeface="Britannic Bold" pitchFamily="34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China</a:t>
            </a:r>
            <a:r>
              <a:rPr lang="en-US" dirty="0" smtClean="0">
                <a:latin typeface="Britannic Bold" pitchFamily="34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Shanghai</a:t>
            </a:r>
            <a:r>
              <a:rPr lang="en-US" dirty="0" smtClean="0">
                <a:latin typeface="Britannic Bold" pitchFamily="34" charset="0"/>
              </a:rPr>
              <a:t> followed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by</a:t>
            </a:r>
            <a:r>
              <a:rPr lang="en-US" dirty="0" smtClean="0">
                <a:latin typeface="Britannic Bold" pitchFamily="34" charset="0"/>
              </a:rPr>
              <a:t> Guangzhou and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Beijing</a:t>
            </a:r>
            <a:r>
              <a:rPr lang="en-US" dirty="0" smtClean="0">
                <a:latin typeface="Britannic Bold" pitchFamily="34" charset="0"/>
              </a:rPr>
              <a:t>.</a:t>
            </a:r>
          </a:p>
          <a:p>
            <a:r>
              <a:rPr lang="en-US" dirty="0" smtClean="0">
                <a:latin typeface="Britannic Bold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neighboring</a:t>
            </a:r>
            <a:r>
              <a:rPr lang="en-US" dirty="0" smtClean="0">
                <a:latin typeface="Britannic Bold" pitchFamily="34" charset="0"/>
              </a:rPr>
              <a:t> countries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are</a:t>
            </a:r>
            <a:r>
              <a:rPr lang="en-US" dirty="0" smtClean="0">
                <a:latin typeface="Britannic Bold" pitchFamily="34" charset="0"/>
              </a:rPr>
              <a:t> (both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south</a:t>
            </a:r>
            <a:r>
              <a:rPr lang="en-US" dirty="0" smtClean="0">
                <a:latin typeface="Britannic Bold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north</a:t>
            </a:r>
            <a:r>
              <a:rPr lang="en-US" dirty="0" smtClean="0">
                <a:latin typeface="Britannic Bold" pitchFamily="34" charset="0"/>
              </a:rPr>
              <a:t>) Korea,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Japan</a:t>
            </a:r>
            <a:r>
              <a:rPr lang="en-US" dirty="0" smtClean="0">
                <a:latin typeface="Britannic Bold" pitchFamily="34" charset="0"/>
              </a:rPr>
              <a:t>, India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and</a:t>
            </a:r>
            <a:r>
              <a:rPr lang="en-US" dirty="0" smtClean="0">
                <a:latin typeface="Britannic Bold" pitchFamily="34" charset="0"/>
              </a:rPr>
              <a:t> Russia. 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flags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1905000"/>
            <a:ext cx="2438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1905000"/>
            <a:ext cx="2438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Palestine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828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USA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China</a:t>
            </a:r>
            <a:endParaRPr lang="en-US" sz="4000" dirty="0">
              <a:latin typeface="Britannic Bold" pitchFamily="34" charset="0"/>
            </a:endParaRPr>
          </a:p>
        </p:txBody>
      </p:sp>
      <p:pic>
        <p:nvPicPr>
          <p:cNvPr id="3074" name="Picture 2" descr="Image result for flag of 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428875" cy="1619251"/>
          </a:xfrm>
          <a:prstGeom prst="rect">
            <a:avLst/>
          </a:prstGeom>
          <a:noFill/>
        </p:spPr>
      </p:pic>
      <p:sp>
        <p:nvSpPr>
          <p:cNvPr id="3076" name="AutoShape 4" descr="Image result for flag of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8" name="AutoShape 6" descr="Image result for flag of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0" name="AutoShape 8" descr="Image result for flag of palest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Image result for flag of palest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2438400" cy="1638300"/>
          </a:xfrm>
          <a:prstGeom prst="rect">
            <a:avLst/>
          </a:prstGeom>
          <a:noFill/>
        </p:spPr>
      </p:pic>
      <p:pic>
        <p:nvPicPr>
          <p:cNvPr id="3084" name="Picture 12" descr="Image result for flag of u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2438400" cy="1600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04800" y="4495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tri-colored (green, black, white) horizontal stripes are overlaid/covered with a red colored triangle.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4495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white indicates purity and innocence whilst the red shows hardiness and valor. Blue show justice, vigilance and perseverance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4495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red symbolizes the people as red is their color and the stars indicate communism and the social classes of people</a:t>
            </a:r>
          </a:p>
          <a:p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foods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Palestine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USA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China</a:t>
            </a:r>
            <a:endParaRPr lang="en-US" sz="4000" dirty="0">
              <a:latin typeface="Britannic Bold" pitchFamily="34" charset="0"/>
            </a:endParaRPr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2438400" cy="2133600"/>
          </a:xfrm>
          <a:prstGeom prst="rect">
            <a:avLst/>
          </a:prstGeom>
          <a:noFill/>
        </p:spPr>
      </p:pic>
      <p:pic>
        <p:nvPicPr>
          <p:cNvPr id="20484" name="Picture 4" descr="Image result for usa food draw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67000"/>
            <a:ext cx="2438400" cy="2133600"/>
          </a:xfrm>
          <a:prstGeom prst="rect">
            <a:avLst/>
          </a:prstGeom>
          <a:noFill/>
        </p:spPr>
      </p:pic>
      <p:pic>
        <p:nvPicPr>
          <p:cNvPr id="20486" name="Picture 6" descr="Image result for asian food drawi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667000"/>
            <a:ext cx="2438400" cy="2209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858000" y="34290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35052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37338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34200" y="34290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3810000"/>
            <a:ext cx="7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35814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75424" y="3656941"/>
            <a:ext cx="69088" cy="61619"/>
          </a:xfrm>
          <a:custGeom>
            <a:avLst/>
            <a:gdLst>
              <a:gd name="connsiteX0" fmla="*/ 8128 w 69088"/>
              <a:gd name="connsiteY0" fmla="*/ 25043 h 61619"/>
              <a:gd name="connsiteX1" fmla="*/ 20320 w 69088"/>
              <a:gd name="connsiteY1" fmla="*/ 61619 h 61619"/>
              <a:gd name="connsiteX2" fmla="*/ 32512 w 69088"/>
              <a:gd name="connsiteY2" fmla="*/ 25043 h 61619"/>
              <a:gd name="connsiteX3" fmla="*/ 69088 w 69088"/>
              <a:gd name="connsiteY3" fmla="*/ 12851 h 61619"/>
              <a:gd name="connsiteX4" fmla="*/ 8128 w 69088"/>
              <a:gd name="connsiteY4" fmla="*/ 25043 h 6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" h="61619">
                <a:moveTo>
                  <a:pt x="8128" y="25043"/>
                </a:moveTo>
                <a:cubicBezTo>
                  <a:pt x="0" y="33171"/>
                  <a:pt x="7469" y="61619"/>
                  <a:pt x="20320" y="61619"/>
                </a:cubicBezTo>
                <a:cubicBezTo>
                  <a:pt x="33171" y="61619"/>
                  <a:pt x="23425" y="34130"/>
                  <a:pt x="32512" y="25043"/>
                </a:cubicBezTo>
                <a:cubicBezTo>
                  <a:pt x="41599" y="15956"/>
                  <a:pt x="69088" y="0"/>
                  <a:pt x="69088" y="12851"/>
                </a:cubicBezTo>
                <a:cubicBezTo>
                  <a:pt x="69088" y="39489"/>
                  <a:pt x="16256" y="16915"/>
                  <a:pt x="8128" y="250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51344" y="3593391"/>
            <a:ext cx="522224" cy="175167"/>
          </a:xfrm>
          <a:custGeom>
            <a:avLst/>
            <a:gdLst>
              <a:gd name="connsiteX0" fmla="*/ 22352 w 522224"/>
              <a:gd name="connsiteY0" fmla="*/ 64209 h 175167"/>
              <a:gd name="connsiteX1" fmla="*/ 180848 w 522224"/>
              <a:gd name="connsiteY1" fmla="*/ 76401 h 175167"/>
              <a:gd name="connsiteX2" fmla="*/ 522224 w 522224"/>
              <a:gd name="connsiteY2" fmla="*/ 125169 h 175167"/>
              <a:gd name="connsiteX3" fmla="*/ 375920 w 522224"/>
              <a:gd name="connsiteY3" fmla="*/ 149553 h 175167"/>
              <a:gd name="connsiteX4" fmla="*/ 278384 w 522224"/>
              <a:gd name="connsiteY4" fmla="*/ 173937 h 175167"/>
              <a:gd name="connsiteX5" fmla="*/ 83312 w 522224"/>
              <a:gd name="connsiteY5" fmla="*/ 161745 h 175167"/>
              <a:gd name="connsiteX6" fmla="*/ 46736 w 522224"/>
              <a:gd name="connsiteY6" fmla="*/ 125169 h 175167"/>
              <a:gd name="connsiteX7" fmla="*/ 22352 w 522224"/>
              <a:gd name="connsiteY7" fmla="*/ 64209 h 17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224" h="175167">
                <a:moveTo>
                  <a:pt x="22352" y="64209"/>
                </a:moveTo>
                <a:cubicBezTo>
                  <a:pt x="44704" y="56081"/>
                  <a:pt x="127929" y="73687"/>
                  <a:pt x="180848" y="76401"/>
                </a:cubicBezTo>
                <a:cubicBezTo>
                  <a:pt x="515417" y="93558"/>
                  <a:pt x="438778" y="0"/>
                  <a:pt x="522224" y="125169"/>
                </a:cubicBezTo>
                <a:cubicBezTo>
                  <a:pt x="443606" y="151375"/>
                  <a:pt x="518838" y="129136"/>
                  <a:pt x="375920" y="149553"/>
                </a:cubicBezTo>
                <a:cubicBezTo>
                  <a:pt x="324427" y="156909"/>
                  <a:pt x="320933" y="159754"/>
                  <a:pt x="278384" y="173937"/>
                </a:cubicBezTo>
                <a:cubicBezTo>
                  <a:pt x="213360" y="169873"/>
                  <a:pt x="147065" y="175167"/>
                  <a:pt x="83312" y="161745"/>
                </a:cubicBezTo>
                <a:cubicBezTo>
                  <a:pt x="66440" y="158193"/>
                  <a:pt x="55109" y="140241"/>
                  <a:pt x="46736" y="125169"/>
                </a:cubicBezTo>
                <a:cubicBezTo>
                  <a:pt x="34254" y="102701"/>
                  <a:pt x="0" y="72337"/>
                  <a:pt x="22352" y="642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8" name="Picture 8" descr="Image result for cartoon shrimp images cook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56704">
            <a:off x="7115935" y="3534535"/>
            <a:ext cx="533400" cy="5334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1000" y="48768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Palestinians and most arabs enjoy eating shawerma, falafel, kunafeh, and busbousa ect. But it has to be halal/ pork free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800600"/>
            <a:ext cx="25908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Americans eat a variety of foods ranging from bagels, burgers and pizzas to pies, cookies and chips. there are healthy options like salads and vegan foods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48768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Chinese and most </a:t>
            </a:r>
            <a:r>
              <a:rPr lang="en-US" dirty="0" smtClean="0">
                <a:latin typeface="Britannic Bold" pitchFamily="34" charset="0"/>
              </a:rPr>
              <a:t>Asians </a:t>
            </a:r>
            <a:r>
              <a:rPr lang="en-US" dirty="0" smtClean="0">
                <a:latin typeface="Britannic Bold" pitchFamily="34" charset="0"/>
              </a:rPr>
              <a:t>prefer the spicy and flavorful varieties of food including ramen, hotpot, sushi ect.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clothes 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Palestine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USA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China</a:t>
            </a:r>
            <a:endParaRPr lang="en-US" sz="4000" dirty="0">
              <a:latin typeface="Britannic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2438400" cy="1905000"/>
          </a:xfrm>
          <a:prstGeom prst="rect">
            <a:avLst/>
          </a:prstGeom>
          <a:noFill/>
        </p:spPr>
      </p:pic>
      <p:pic>
        <p:nvPicPr>
          <p:cNvPr id="5124" name="Picture 4" descr="Image result for american clot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438400" cy="1905000"/>
          </a:xfrm>
          <a:prstGeom prst="rect">
            <a:avLst/>
          </a:prstGeom>
          <a:noFill/>
        </p:spPr>
      </p:pic>
      <p:pic>
        <p:nvPicPr>
          <p:cNvPr id="5126" name="Picture 6" descr="Image result for chinese clot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2438400" cy="1905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1000" y="4648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Clothes in palestine have to cover the knees, shoulders, “chest” part of the body and head. Most of the time people wear abaya or kandura.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648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They have started many trends like ripped t shirts/ jeans and are free to wear mostly anything. In the winter they have to wear thick clothes due to the climate.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46482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Most people wear shirts and jeans but on some occasions they wear the traditional long cut, loose dresses. They aim to wear red as it symbolizes people.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president </a:t>
            </a:r>
            <a:r>
              <a:rPr lang="en-US" sz="8000" dirty="0" smtClean="0">
                <a:latin typeface="Britannic Bold" pitchFamily="34" charset="0"/>
              </a:rPr>
              <a:t> 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Palestine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USA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China</a:t>
            </a:r>
            <a:endParaRPr lang="en-US" sz="4000" dirty="0">
              <a:latin typeface="Britannic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438400" cy="2057400"/>
          </a:xfrm>
          <a:prstGeom prst="rect">
            <a:avLst/>
          </a:prstGeom>
          <a:noFill/>
        </p:spPr>
      </p:pic>
      <p:pic>
        <p:nvPicPr>
          <p:cNvPr id="28678" name="Picture 6" descr="Image result for chinese pres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438400" cy="2057400"/>
          </a:xfrm>
          <a:prstGeom prst="rect">
            <a:avLst/>
          </a:prstGeom>
          <a:noFill/>
        </p:spPr>
      </p:pic>
      <p:pic>
        <p:nvPicPr>
          <p:cNvPr id="28680" name="Picture 8" descr="Image result for palestine presi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1"/>
            <a:ext cx="2438400" cy="2057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1000" y="4800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President of palestine: </a:t>
            </a:r>
            <a:r>
              <a:rPr lang="en-US" dirty="0" smtClean="0">
                <a:latin typeface="Britannic Bold" pitchFamily="34" charset="0"/>
              </a:rPr>
              <a:t>M</a:t>
            </a:r>
            <a:r>
              <a:rPr lang="en-US" dirty="0" smtClean="0">
                <a:latin typeface="Britannic Bold" pitchFamily="34" charset="0"/>
              </a:rPr>
              <a:t>ahmoud </a:t>
            </a:r>
            <a:r>
              <a:rPr lang="en-US" dirty="0" smtClean="0">
                <a:latin typeface="Britannic Bold" pitchFamily="34" charset="0"/>
              </a:rPr>
              <a:t>A</a:t>
            </a:r>
            <a:r>
              <a:rPr lang="en-US" dirty="0" smtClean="0">
                <a:latin typeface="Britannic Bold" pitchFamily="34" charset="0"/>
              </a:rPr>
              <a:t>bbas was elected on 9 January 2005 by the community/ voters of palestine.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4800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Donald Trump was elected on November 8, 2016 running against Hillary Clinton.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48768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Xi Jinping was  elected on 15 </a:t>
            </a:r>
            <a:r>
              <a:rPr lang="en-US" dirty="0" smtClean="0">
                <a:latin typeface="Britannic Bold" pitchFamily="34" charset="0"/>
              </a:rPr>
              <a:t>N</a:t>
            </a:r>
            <a:r>
              <a:rPr lang="en-US" dirty="0" smtClean="0">
                <a:latin typeface="Britannic Bold" pitchFamily="34" charset="0"/>
              </a:rPr>
              <a:t>ovember 2012. He would serve as president in china for ten years. (as of 2018, 4 more years)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267200" y="2667000"/>
            <a:ext cx="402336" cy="597408"/>
          </a:xfrm>
          <a:custGeom>
            <a:avLst/>
            <a:gdLst>
              <a:gd name="connsiteX0" fmla="*/ 243840 w 402336"/>
              <a:gd name="connsiteY0" fmla="*/ 597408 h 597408"/>
              <a:gd name="connsiteX1" fmla="*/ 97536 w 402336"/>
              <a:gd name="connsiteY1" fmla="*/ 560832 h 597408"/>
              <a:gd name="connsiteX2" fmla="*/ 60960 w 402336"/>
              <a:gd name="connsiteY2" fmla="*/ 548640 h 597408"/>
              <a:gd name="connsiteX3" fmla="*/ 24384 w 402336"/>
              <a:gd name="connsiteY3" fmla="*/ 536448 h 597408"/>
              <a:gd name="connsiteX4" fmla="*/ 0 w 402336"/>
              <a:gd name="connsiteY4" fmla="*/ 451104 h 597408"/>
              <a:gd name="connsiteX5" fmla="*/ 12192 w 402336"/>
              <a:gd name="connsiteY5" fmla="*/ 377952 h 597408"/>
              <a:gd name="connsiteX6" fmla="*/ 24384 w 402336"/>
              <a:gd name="connsiteY6" fmla="*/ 292608 h 597408"/>
              <a:gd name="connsiteX7" fmla="*/ 60960 w 402336"/>
              <a:gd name="connsiteY7" fmla="*/ 207264 h 597408"/>
              <a:gd name="connsiteX8" fmla="*/ 97536 w 402336"/>
              <a:gd name="connsiteY8" fmla="*/ 195072 h 597408"/>
              <a:gd name="connsiteX9" fmla="*/ 121920 w 402336"/>
              <a:gd name="connsiteY9" fmla="*/ 158496 h 597408"/>
              <a:gd name="connsiteX10" fmla="*/ 316992 w 402336"/>
              <a:gd name="connsiteY10" fmla="*/ 36576 h 597408"/>
              <a:gd name="connsiteX11" fmla="*/ 402336 w 402336"/>
              <a:gd name="connsiteY11" fmla="*/ 0 h 5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336" h="597408">
                <a:moveTo>
                  <a:pt x="243840" y="597408"/>
                </a:moveTo>
                <a:cubicBezTo>
                  <a:pt x="145335" y="580990"/>
                  <a:pt x="194140" y="593033"/>
                  <a:pt x="97536" y="560832"/>
                </a:cubicBezTo>
                <a:lnTo>
                  <a:pt x="60960" y="548640"/>
                </a:lnTo>
                <a:lnTo>
                  <a:pt x="24384" y="536448"/>
                </a:lnTo>
                <a:cubicBezTo>
                  <a:pt x="18635" y="519200"/>
                  <a:pt x="0" y="466413"/>
                  <a:pt x="0" y="451104"/>
                </a:cubicBezTo>
                <a:cubicBezTo>
                  <a:pt x="0" y="426384"/>
                  <a:pt x="8433" y="402385"/>
                  <a:pt x="12192" y="377952"/>
                </a:cubicBezTo>
                <a:cubicBezTo>
                  <a:pt x="16562" y="349549"/>
                  <a:pt x="19243" y="320881"/>
                  <a:pt x="24384" y="292608"/>
                </a:cubicBezTo>
                <a:cubicBezTo>
                  <a:pt x="29369" y="265193"/>
                  <a:pt x="36692" y="226679"/>
                  <a:pt x="60960" y="207264"/>
                </a:cubicBezTo>
                <a:cubicBezTo>
                  <a:pt x="70995" y="199236"/>
                  <a:pt x="85344" y="199136"/>
                  <a:pt x="97536" y="195072"/>
                </a:cubicBezTo>
                <a:cubicBezTo>
                  <a:pt x="105664" y="182880"/>
                  <a:pt x="110663" y="167877"/>
                  <a:pt x="121920" y="158496"/>
                </a:cubicBezTo>
                <a:cubicBezTo>
                  <a:pt x="192319" y="99830"/>
                  <a:pt x="240057" y="72084"/>
                  <a:pt x="316992" y="36576"/>
                </a:cubicBezTo>
                <a:cubicBezTo>
                  <a:pt x="345094" y="23606"/>
                  <a:pt x="402336" y="0"/>
                  <a:pt x="402336" y="0"/>
                </a:cubicBez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89248" y="3267456"/>
            <a:ext cx="243840" cy="219456"/>
          </a:xfrm>
          <a:custGeom>
            <a:avLst/>
            <a:gdLst>
              <a:gd name="connsiteX0" fmla="*/ 243840 w 243840"/>
              <a:gd name="connsiteY0" fmla="*/ 0 h 219456"/>
              <a:gd name="connsiteX1" fmla="*/ 207264 w 243840"/>
              <a:gd name="connsiteY1" fmla="*/ 24384 h 219456"/>
              <a:gd name="connsiteX2" fmla="*/ 170688 w 243840"/>
              <a:gd name="connsiteY2" fmla="*/ 60960 h 219456"/>
              <a:gd name="connsiteX3" fmla="*/ 60960 w 243840"/>
              <a:gd name="connsiteY3" fmla="*/ 121920 h 219456"/>
              <a:gd name="connsiteX4" fmla="*/ 24384 w 243840"/>
              <a:gd name="connsiteY4" fmla="*/ 195072 h 219456"/>
              <a:gd name="connsiteX5" fmla="*/ 0 w 243840"/>
              <a:gd name="connsiteY5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19456">
                <a:moveTo>
                  <a:pt x="243840" y="0"/>
                </a:moveTo>
                <a:cubicBezTo>
                  <a:pt x="231648" y="8128"/>
                  <a:pt x="218521" y="15003"/>
                  <a:pt x="207264" y="24384"/>
                </a:cubicBezTo>
                <a:cubicBezTo>
                  <a:pt x="194018" y="35422"/>
                  <a:pt x="185309" y="51822"/>
                  <a:pt x="170688" y="60960"/>
                </a:cubicBezTo>
                <a:cubicBezTo>
                  <a:pt x="90553" y="111044"/>
                  <a:pt x="127522" y="55358"/>
                  <a:pt x="60960" y="121920"/>
                </a:cubicBezTo>
                <a:cubicBezTo>
                  <a:pt x="14713" y="168167"/>
                  <a:pt x="54132" y="145492"/>
                  <a:pt x="24384" y="195072"/>
                </a:cubicBezTo>
                <a:cubicBezTo>
                  <a:pt x="18470" y="204929"/>
                  <a:pt x="8128" y="211328"/>
                  <a:pt x="0" y="219456"/>
                </a:cubicBez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94048" y="2755392"/>
            <a:ext cx="658368" cy="353568"/>
          </a:xfrm>
          <a:custGeom>
            <a:avLst/>
            <a:gdLst>
              <a:gd name="connsiteX0" fmla="*/ 12192 w 658368"/>
              <a:gd name="connsiteY0" fmla="*/ 353568 h 353568"/>
              <a:gd name="connsiteX1" fmla="*/ 0 w 658368"/>
              <a:gd name="connsiteY1" fmla="*/ 316992 h 353568"/>
              <a:gd name="connsiteX2" fmla="*/ 12192 w 658368"/>
              <a:gd name="connsiteY2" fmla="*/ 280416 h 353568"/>
              <a:gd name="connsiteX3" fmla="*/ 36576 w 658368"/>
              <a:gd name="connsiteY3" fmla="*/ 243840 h 353568"/>
              <a:gd name="connsiteX4" fmla="*/ 109728 w 658368"/>
              <a:gd name="connsiteY4" fmla="*/ 207264 h 353568"/>
              <a:gd name="connsiteX5" fmla="*/ 182880 w 658368"/>
              <a:gd name="connsiteY5" fmla="*/ 195072 h 353568"/>
              <a:gd name="connsiteX6" fmla="*/ 219456 w 658368"/>
              <a:gd name="connsiteY6" fmla="*/ 182880 h 353568"/>
              <a:gd name="connsiteX7" fmla="*/ 268224 w 658368"/>
              <a:gd name="connsiteY7" fmla="*/ 170688 h 353568"/>
              <a:gd name="connsiteX8" fmla="*/ 341376 w 658368"/>
              <a:gd name="connsiteY8" fmla="*/ 146304 h 353568"/>
              <a:gd name="connsiteX9" fmla="*/ 560832 w 658368"/>
              <a:gd name="connsiteY9" fmla="*/ 109728 h 353568"/>
              <a:gd name="connsiteX10" fmla="*/ 609600 w 658368"/>
              <a:gd name="connsiteY10" fmla="*/ 36576 h 353568"/>
              <a:gd name="connsiteX11" fmla="*/ 658368 w 658368"/>
              <a:gd name="connsiteY11" fmla="*/ 0 h 35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368" h="353568">
                <a:moveTo>
                  <a:pt x="12192" y="353568"/>
                </a:moveTo>
                <a:cubicBezTo>
                  <a:pt x="8128" y="341376"/>
                  <a:pt x="0" y="329843"/>
                  <a:pt x="0" y="316992"/>
                </a:cubicBezTo>
                <a:cubicBezTo>
                  <a:pt x="0" y="304141"/>
                  <a:pt x="6445" y="291911"/>
                  <a:pt x="12192" y="280416"/>
                </a:cubicBezTo>
                <a:cubicBezTo>
                  <a:pt x="18745" y="267310"/>
                  <a:pt x="26215" y="254201"/>
                  <a:pt x="36576" y="243840"/>
                </a:cubicBezTo>
                <a:cubicBezTo>
                  <a:pt x="55365" y="225051"/>
                  <a:pt x="84230" y="212930"/>
                  <a:pt x="109728" y="207264"/>
                </a:cubicBezTo>
                <a:cubicBezTo>
                  <a:pt x="133860" y="201901"/>
                  <a:pt x="158748" y="200435"/>
                  <a:pt x="182880" y="195072"/>
                </a:cubicBezTo>
                <a:cubicBezTo>
                  <a:pt x="195425" y="192284"/>
                  <a:pt x="207099" y="186411"/>
                  <a:pt x="219456" y="182880"/>
                </a:cubicBezTo>
                <a:cubicBezTo>
                  <a:pt x="235568" y="178277"/>
                  <a:pt x="252174" y="175503"/>
                  <a:pt x="268224" y="170688"/>
                </a:cubicBezTo>
                <a:cubicBezTo>
                  <a:pt x="292843" y="163302"/>
                  <a:pt x="316172" y="151345"/>
                  <a:pt x="341376" y="146304"/>
                </a:cubicBezTo>
                <a:cubicBezTo>
                  <a:pt x="495425" y="115494"/>
                  <a:pt x="422171" y="127061"/>
                  <a:pt x="560832" y="109728"/>
                </a:cubicBezTo>
                <a:cubicBezTo>
                  <a:pt x="577088" y="85344"/>
                  <a:pt x="586155" y="54160"/>
                  <a:pt x="609600" y="36576"/>
                </a:cubicBezTo>
                <a:lnTo>
                  <a:pt x="658368" y="0"/>
                </a:ln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21024" y="3011424"/>
            <a:ext cx="109728" cy="207264"/>
          </a:xfrm>
          <a:custGeom>
            <a:avLst/>
            <a:gdLst>
              <a:gd name="connsiteX0" fmla="*/ 109728 w 109728"/>
              <a:gd name="connsiteY0" fmla="*/ 207264 h 207264"/>
              <a:gd name="connsiteX1" fmla="*/ 73152 w 109728"/>
              <a:gd name="connsiteY1" fmla="*/ 182880 h 207264"/>
              <a:gd name="connsiteX2" fmla="*/ 48768 w 109728"/>
              <a:gd name="connsiteY2" fmla="*/ 109728 h 207264"/>
              <a:gd name="connsiteX3" fmla="*/ 36576 w 109728"/>
              <a:gd name="connsiteY3" fmla="*/ 24384 h 207264"/>
              <a:gd name="connsiteX4" fmla="*/ 0 w 109728"/>
              <a:gd name="connsiteY4" fmla="*/ 0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" h="207264">
                <a:moveTo>
                  <a:pt x="109728" y="207264"/>
                </a:moveTo>
                <a:cubicBezTo>
                  <a:pt x="97536" y="199136"/>
                  <a:pt x="80918" y="195306"/>
                  <a:pt x="73152" y="182880"/>
                </a:cubicBezTo>
                <a:cubicBezTo>
                  <a:pt x="59529" y="161084"/>
                  <a:pt x="48768" y="109728"/>
                  <a:pt x="48768" y="109728"/>
                </a:cubicBezTo>
                <a:cubicBezTo>
                  <a:pt x="44704" y="81280"/>
                  <a:pt x="48247" y="50644"/>
                  <a:pt x="36576" y="24384"/>
                </a:cubicBezTo>
                <a:cubicBezTo>
                  <a:pt x="30625" y="10994"/>
                  <a:pt x="0" y="0"/>
                  <a:pt x="0" y="0"/>
                </a:cubicBez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58083" y="2791968"/>
            <a:ext cx="175005" cy="377952"/>
          </a:xfrm>
          <a:custGeom>
            <a:avLst/>
            <a:gdLst>
              <a:gd name="connsiteX0" fmla="*/ 89661 w 175005"/>
              <a:gd name="connsiteY0" fmla="*/ 377952 h 377952"/>
              <a:gd name="connsiteX1" fmla="*/ 28701 w 175005"/>
              <a:gd name="connsiteY1" fmla="*/ 329184 h 377952"/>
              <a:gd name="connsiteX2" fmla="*/ 4317 w 175005"/>
              <a:gd name="connsiteY2" fmla="*/ 256032 h 377952"/>
              <a:gd name="connsiteX3" fmla="*/ 16509 w 175005"/>
              <a:gd name="connsiteY3" fmla="*/ 158496 h 377952"/>
              <a:gd name="connsiteX4" fmla="*/ 89661 w 175005"/>
              <a:gd name="connsiteY4" fmla="*/ 109728 h 377952"/>
              <a:gd name="connsiteX5" fmla="*/ 114045 w 175005"/>
              <a:gd name="connsiteY5" fmla="*/ 73152 h 377952"/>
              <a:gd name="connsiteX6" fmla="*/ 150621 w 175005"/>
              <a:gd name="connsiteY6" fmla="*/ 48768 h 377952"/>
              <a:gd name="connsiteX7" fmla="*/ 162813 w 175005"/>
              <a:gd name="connsiteY7" fmla="*/ 12192 h 377952"/>
              <a:gd name="connsiteX8" fmla="*/ 175005 w 175005"/>
              <a:gd name="connsiteY8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05" h="377952">
                <a:moveTo>
                  <a:pt x="89661" y="377952"/>
                </a:moveTo>
                <a:cubicBezTo>
                  <a:pt x="49999" y="364731"/>
                  <a:pt x="47883" y="372343"/>
                  <a:pt x="28701" y="329184"/>
                </a:cubicBezTo>
                <a:cubicBezTo>
                  <a:pt x="18262" y="305696"/>
                  <a:pt x="4317" y="256032"/>
                  <a:pt x="4317" y="256032"/>
                </a:cubicBezTo>
                <a:cubicBezTo>
                  <a:pt x="8381" y="223520"/>
                  <a:pt x="0" y="186798"/>
                  <a:pt x="16509" y="158496"/>
                </a:cubicBezTo>
                <a:cubicBezTo>
                  <a:pt x="31275" y="133182"/>
                  <a:pt x="89661" y="109728"/>
                  <a:pt x="89661" y="109728"/>
                </a:cubicBezTo>
                <a:cubicBezTo>
                  <a:pt x="97789" y="97536"/>
                  <a:pt x="103684" y="83513"/>
                  <a:pt x="114045" y="73152"/>
                </a:cubicBezTo>
                <a:cubicBezTo>
                  <a:pt x="124406" y="62791"/>
                  <a:pt x="141467" y="60210"/>
                  <a:pt x="150621" y="48768"/>
                </a:cubicBezTo>
                <a:cubicBezTo>
                  <a:pt x="158649" y="38733"/>
                  <a:pt x="157066" y="23687"/>
                  <a:pt x="162813" y="12192"/>
                </a:cubicBezTo>
                <a:cubicBezTo>
                  <a:pt x="165383" y="7051"/>
                  <a:pt x="170941" y="4064"/>
                  <a:pt x="175005" y="0"/>
                </a:cubicBez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474464" y="2913888"/>
            <a:ext cx="658368" cy="440254"/>
          </a:xfrm>
          <a:custGeom>
            <a:avLst/>
            <a:gdLst>
              <a:gd name="connsiteX0" fmla="*/ 256032 w 658368"/>
              <a:gd name="connsiteY0" fmla="*/ 438912 h 440254"/>
              <a:gd name="connsiteX1" fmla="*/ 146304 w 658368"/>
              <a:gd name="connsiteY1" fmla="*/ 414528 h 440254"/>
              <a:gd name="connsiteX2" fmla="*/ 48768 w 658368"/>
              <a:gd name="connsiteY2" fmla="*/ 390144 h 440254"/>
              <a:gd name="connsiteX3" fmla="*/ 24384 w 658368"/>
              <a:gd name="connsiteY3" fmla="*/ 353568 h 440254"/>
              <a:gd name="connsiteX4" fmla="*/ 0 w 658368"/>
              <a:gd name="connsiteY4" fmla="*/ 280416 h 440254"/>
              <a:gd name="connsiteX5" fmla="*/ 12192 w 658368"/>
              <a:gd name="connsiteY5" fmla="*/ 195072 h 440254"/>
              <a:gd name="connsiteX6" fmla="*/ 48768 w 658368"/>
              <a:gd name="connsiteY6" fmla="*/ 158496 h 440254"/>
              <a:gd name="connsiteX7" fmla="*/ 231648 w 658368"/>
              <a:gd name="connsiteY7" fmla="*/ 0 h 440254"/>
              <a:gd name="connsiteX8" fmla="*/ 426720 w 658368"/>
              <a:gd name="connsiteY8" fmla="*/ 24384 h 440254"/>
              <a:gd name="connsiteX9" fmla="*/ 658368 w 658368"/>
              <a:gd name="connsiteY9" fmla="*/ 36576 h 44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8368" h="440254">
                <a:moveTo>
                  <a:pt x="256032" y="438912"/>
                </a:moveTo>
                <a:cubicBezTo>
                  <a:pt x="104223" y="413610"/>
                  <a:pt x="240633" y="440254"/>
                  <a:pt x="146304" y="414528"/>
                </a:cubicBezTo>
                <a:cubicBezTo>
                  <a:pt x="113972" y="405710"/>
                  <a:pt x="48768" y="390144"/>
                  <a:pt x="48768" y="390144"/>
                </a:cubicBezTo>
                <a:cubicBezTo>
                  <a:pt x="40640" y="377952"/>
                  <a:pt x="30335" y="366958"/>
                  <a:pt x="24384" y="353568"/>
                </a:cubicBezTo>
                <a:cubicBezTo>
                  <a:pt x="13945" y="330080"/>
                  <a:pt x="0" y="280416"/>
                  <a:pt x="0" y="280416"/>
                </a:cubicBezTo>
                <a:cubicBezTo>
                  <a:pt x="4064" y="251968"/>
                  <a:pt x="1519" y="221753"/>
                  <a:pt x="12192" y="195072"/>
                </a:cubicBezTo>
                <a:cubicBezTo>
                  <a:pt x="18596" y="179063"/>
                  <a:pt x="35881" y="169951"/>
                  <a:pt x="48768" y="158496"/>
                </a:cubicBezTo>
                <a:cubicBezTo>
                  <a:pt x="109060" y="104903"/>
                  <a:pt x="170688" y="52832"/>
                  <a:pt x="231648" y="0"/>
                </a:cubicBezTo>
                <a:cubicBezTo>
                  <a:pt x="296672" y="8128"/>
                  <a:pt x="361281" y="20940"/>
                  <a:pt x="426720" y="24384"/>
                </a:cubicBezTo>
                <a:lnTo>
                  <a:pt x="658368" y="36576"/>
                </a:lnTo>
              </a:path>
            </a:pathLst>
          </a:custGeom>
          <a:ln>
            <a:solidFill>
              <a:srgbClr val="C1C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weddings </a:t>
            </a:r>
            <a:r>
              <a:rPr lang="en-US" sz="8000" dirty="0" smtClean="0">
                <a:latin typeface="Britannic Bold" pitchFamily="34" charset="0"/>
              </a:rPr>
              <a:t> </a:t>
            </a:r>
            <a:endParaRPr lang="en-US" sz="8000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905000"/>
            <a:ext cx="2438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Palestine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USA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905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China</a:t>
            </a:r>
            <a:endParaRPr lang="en-US" sz="4000" dirty="0">
              <a:latin typeface="Britannic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1828800"/>
            <a:ext cx="76200" cy="4800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438400" cy="1828800"/>
          </a:xfrm>
          <a:prstGeom prst="rect">
            <a:avLst/>
          </a:prstGeom>
          <a:noFill/>
        </p:spPr>
      </p:pic>
      <p:pic>
        <p:nvPicPr>
          <p:cNvPr id="29700" name="Picture 4" descr="Image result for chinese wed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514599" cy="1828800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8458200" y="3048000"/>
            <a:ext cx="198120" cy="902208"/>
          </a:xfrm>
          <a:custGeom>
            <a:avLst/>
            <a:gdLst>
              <a:gd name="connsiteX0" fmla="*/ 212295 w 309831"/>
              <a:gd name="connsiteY0" fmla="*/ 115824 h 822960"/>
              <a:gd name="connsiteX1" fmla="*/ 261063 w 309831"/>
              <a:gd name="connsiteY1" fmla="*/ 128016 h 822960"/>
              <a:gd name="connsiteX2" fmla="*/ 285447 w 309831"/>
              <a:gd name="connsiteY2" fmla="*/ 201168 h 822960"/>
              <a:gd name="connsiteX3" fmla="*/ 297639 w 309831"/>
              <a:gd name="connsiteY3" fmla="*/ 298704 h 822960"/>
              <a:gd name="connsiteX4" fmla="*/ 309831 w 309831"/>
              <a:gd name="connsiteY4" fmla="*/ 384048 h 822960"/>
              <a:gd name="connsiteX5" fmla="*/ 297639 w 309831"/>
              <a:gd name="connsiteY5" fmla="*/ 822960 h 822960"/>
              <a:gd name="connsiteX6" fmla="*/ 212295 w 309831"/>
              <a:gd name="connsiteY6" fmla="*/ 115824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31" h="822960">
                <a:moveTo>
                  <a:pt x="212295" y="115824"/>
                </a:moveTo>
                <a:cubicBezTo>
                  <a:pt x="206199" y="0"/>
                  <a:pt x="250158" y="115294"/>
                  <a:pt x="261063" y="128016"/>
                </a:cubicBezTo>
                <a:cubicBezTo>
                  <a:pt x="277790" y="147531"/>
                  <a:pt x="285447" y="201168"/>
                  <a:pt x="285447" y="201168"/>
                </a:cubicBezTo>
                <a:cubicBezTo>
                  <a:pt x="289511" y="233680"/>
                  <a:pt x="293309" y="266226"/>
                  <a:pt x="297639" y="298704"/>
                </a:cubicBezTo>
                <a:cubicBezTo>
                  <a:pt x="301437" y="327189"/>
                  <a:pt x="309831" y="355311"/>
                  <a:pt x="309831" y="384048"/>
                </a:cubicBezTo>
                <a:cubicBezTo>
                  <a:pt x="309831" y="530408"/>
                  <a:pt x="301703" y="676656"/>
                  <a:pt x="297639" y="822960"/>
                </a:cubicBezTo>
                <a:cubicBezTo>
                  <a:pt x="0" y="773353"/>
                  <a:pt x="218391" y="231648"/>
                  <a:pt x="212295" y="1158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2" name="Picture 6" descr="Image result for palestine wedd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667000"/>
            <a:ext cx="2438400" cy="1828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1000" y="45720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traditional Palestinian wedding can last from anywhere between 2 days to one week, the day always ends with an event/ party.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4572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bride will walk down the aisle in</a:t>
            </a:r>
          </a:p>
          <a:p>
            <a:r>
              <a:rPr lang="en-US" dirty="0" smtClean="0">
                <a:latin typeface="Britannic Bold" pitchFamily="34" charset="0"/>
              </a:rPr>
              <a:t>church, they speak their vows then the priest announces them husband and wife. Then she’ll dance with her father then husband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4572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proper and traditional Chinese way to get married is to get the perfect day set by a fortune teller, have a tea ceremony and many more occasions. They both aim to wear red.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749</TotalTime>
  <Words>646</Words>
  <Application>Microsoft Office PowerPoint</Application>
  <PresentationFormat>On-screen Show (4:3)</PresentationFormat>
  <Paragraphs>60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Comparing countries</vt:lpstr>
      <vt:lpstr>palestine</vt:lpstr>
      <vt:lpstr>usa  </vt:lpstr>
      <vt:lpstr>china</vt:lpstr>
      <vt:lpstr>flags</vt:lpstr>
      <vt:lpstr>foods</vt:lpstr>
      <vt:lpstr>clothes </vt:lpstr>
      <vt:lpstr>president  </vt:lpstr>
      <vt:lpstr>weddings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countries</dc:title>
  <dc:creator>ashish</dc:creator>
  <cp:lastModifiedBy>ashish</cp:lastModifiedBy>
  <cp:revision>5</cp:revision>
  <dcterms:created xsi:type="dcterms:W3CDTF">2018-12-29T10:50:08Z</dcterms:created>
  <dcterms:modified xsi:type="dcterms:W3CDTF">2019-01-05T16:03:26Z</dcterms:modified>
</cp:coreProperties>
</file>