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2" r:id="rId7"/>
    <p:sldId id="261" r:id="rId8"/>
    <p:sldId id="264" r:id="rId9"/>
    <p:sldId id="265" r:id="rId10"/>
    <p:sldId id="266" r:id="rId11"/>
    <p:sldId id="271" r:id="rId12"/>
    <p:sldId id="267" r:id="rId13"/>
    <p:sldId id="269" r:id="rId14"/>
    <p:sldId id="270" r:id="rId15"/>
    <p:sldId id="273" r:id="rId16"/>
    <p:sldId id="268"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FF3300"/>
    <a:srgbClr val="008000"/>
    <a:srgbClr val="000099"/>
    <a:srgbClr val="FF006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1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47CF8687-B9F0-4E75-9970-292262584052}" type="datetimeFigureOut">
              <a:rPr lang="en-US" smtClean="0"/>
              <a:t>27-02-2019</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34219544-0AD3-4FA9-8100-F9B9AC0AB255}"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49293046"/>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F8687-B9F0-4E75-9970-292262584052}" type="datetimeFigureOut">
              <a:rPr lang="en-US" smtClean="0"/>
              <a:t>27-02-2019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19544-0AD3-4FA9-8100-F9B9AC0AB255}" type="slidenum">
              <a:rPr lang="en-US" smtClean="0"/>
              <a:t>‹#›</a:t>
            </a:fld>
            <a:endParaRPr lang="en-US"/>
          </a:p>
        </p:txBody>
      </p:sp>
    </p:spTree>
    <p:extLst>
      <p:ext uri="{BB962C8B-B14F-4D97-AF65-F5344CB8AC3E}">
        <p14:creationId xmlns:p14="http://schemas.microsoft.com/office/powerpoint/2010/main" val="1793128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47CF8687-B9F0-4E75-9970-292262584052}" type="datetimeFigureOut">
              <a:rPr lang="en-US" smtClean="0"/>
              <a:t>27-02-2019</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34219544-0AD3-4FA9-8100-F9B9AC0AB255}"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21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F8687-B9F0-4E75-9970-292262584052}" type="datetimeFigureOut">
              <a:rPr lang="en-US" smtClean="0"/>
              <a:t>27-02-2019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19544-0AD3-4FA9-8100-F9B9AC0AB255}" type="slidenum">
              <a:rPr lang="en-US" smtClean="0"/>
              <a:t>‹#›</a:t>
            </a:fld>
            <a:endParaRPr lang="en-US"/>
          </a:p>
        </p:txBody>
      </p:sp>
    </p:spTree>
    <p:extLst>
      <p:ext uri="{BB962C8B-B14F-4D97-AF65-F5344CB8AC3E}">
        <p14:creationId xmlns:p14="http://schemas.microsoft.com/office/powerpoint/2010/main" val="4263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47CF8687-B9F0-4E75-9970-292262584052}" type="datetimeFigureOut">
              <a:rPr lang="en-US" smtClean="0"/>
              <a:t>27-02-2019</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34219544-0AD3-4FA9-8100-F9B9AC0AB255}"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3380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CF8687-B9F0-4E75-9970-292262584052}" type="datetimeFigureOut">
              <a:rPr lang="en-US" smtClean="0"/>
              <a:t>27-02-2019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19544-0AD3-4FA9-8100-F9B9AC0AB255}" type="slidenum">
              <a:rPr lang="en-US" smtClean="0"/>
              <a:t>‹#›</a:t>
            </a:fld>
            <a:endParaRPr lang="en-US"/>
          </a:p>
        </p:txBody>
      </p:sp>
    </p:spTree>
    <p:extLst>
      <p:ext uri="{BB962C8B-B14F-4D97-AF65-F5344CB8AC3E}">
        <p14:creationId xmlns:p14="http://schemas.microsoft.com/office/powerpoint/2010/main" val="2313756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CF8687-B9F0-4E75-9970-292262584052}" type="datetimeFigureOut">
              <a:rPr lang="en-US" smtClean="0"/>
              <a:t>27-02-2019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219544-0AD3-4FA9-8100-F9B9AC0AB255}" type="slidenum">
              <a:rPr lang="en-US" smtClean="0"/>
              <a:t>‹#›</a:t>
            </a:fld>
            <a:endParaRPr lang="en-US"/>
          </a:p>
        </p:txBody>
      </p:sp>
    </p:spTree>
    <p:extLst>
      <p:ext uri="{BB962C8B-B14F-4D97-AF65-F5344CB8AC3E}">
        <p14:creationId xmlns:p14="http://schemas.microsoft.com/office/powerpoint/2010/main" val="157483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CF8687-B9F0-4E75-9970-292262584052}" type="datetimeFigureOut">
              <a:rPr lang="en-US" smtClean="0"/>
              <a:t>27-02-2019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219544-0AD3-4FA9-8100-F9B9AC0AB255}" type="slidenum">
              <a:rPr lang="en-US" smtClean="0"/>
              <a:t>‹#›</a:t>
            </a:fld>
            <a:endParaRPr lang="en-US"/>
          </a:p>
        </p:txBody>
      </p:sp>
    </p:spTree>
    <p:extLst>
      <p:ext uri="{BB962C8B-B14F-4D97-AF65-F5344CB8AC3E}">
        <p14:creationId xmlns:p14="http://schemas.microsoft.com/office/powerpoint/2010/main" val="350217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47CF8687-B9F0-4E75-9970-292262584052}" type="datetimeFigureOut">
              <a:rPr lang="en-US" smtClean="0"/>
              <a:t>27-02-2019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219544-0AD3-4FA9-8100-F9B9AC0AB255}" type="slidenum">
              <a:rPr lang="en-US" smtClean="0"/>
              <a:t>‹#›</a:t>
            </a:fld>
            <a:endParaRPr lang="en-US"/>
          </a:p>
        </p:txBody>
      </p:sp>
    </p:spTree>
    <p:extLst>
      <p:ext uri="{BB962C8B-B14F-4D97-AF65-F5344CB8AC3E}">
        <p14:creationId xmlns:p14="http://schemas.microsoft.com/office/powerpoint/2010/main" val="1681924949"/>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47CF8687-B9F0-4E75-9970-292262584052}" type="datetimeFigureOut">
              <a:rPr lang="en-US" smtClean="0"/>
              <a:t>27-02-2019</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34219544-0AD3-4FA9-8100-F9B9AC0AB255}" type="slidenum">
              <a:rPr lang="en-US" smtClean="0"/>
              <a:t>‹#›</a:t>
            </a:fld>
            <a:endParaRPr lang="en-US"/>
          </a:p>
        </p:txBody>
      </p:sp>
    </p:spTree>
    <p:extLst>
      <p:ext uri="{BB962C8B-B14F-4D97-AF65-F5344CB8AC3E}">
        <p14:creationId xmlns:p14="http://schemas.microsoft.com/office/powerpoint/2010/main" val="2172407905"/>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47CF8687-B9F0-4E75-9970-292262584052}" type="datetimeFigureOut">
              <a:rPr lang="en-US" smtClean="0"/>
              <a:t>27-02-2019</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34219544-0AD3-4FA9-8100-F9B9AC0AB255}" type="slidenum">
              <a:rPr lang="en-US" smtClean="0"/>
              <a:t>‹#›</a:t>
            </a:fld>
            <a:endParaRPr lang="en-US"/>
          </a:p>
        </p:txBody>
      </p:sp>
    </p:spTree>
    <p:extLst>
      <p:ext uri="{BB962C8B-B14F-4D97-AF65-F5344CB8AC3E}">
        <p14:creationId xmlns:p14="http://schemas.microsoft.com/office/powerpoint/2010/main" val="3371930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47CF8687-B9F0-4E75-9970-292262584052}" type="datetimeFigureOut">
              <a:rPr lang="en-US" smtClean="0"/>
              <a:t>27-02-2019</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34219544-0AD3-4FA9-8100-F9B9AC0AB255}"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3268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58BC1-E325-4288-B868-9F3AD7A9EBDB}"/>
              </a:ext>
            </a:extLst>
          </p:cNvPr>
          <p:cNvSpPr>
            <a:spLocks noGrp="1"/>
          </p:cNvSpPr>
          <p:nvPr>
            <p:ph type="ctrTitle"/>
          </p:nvPr>
        </p:nvSpPr>
        <p:spPr>
          <a:xfrm>
            <a:off x="7920751" y="1023867"/>
            <a:ext cx="4059213" cy="3349641"/>
          </a:xfrm>
        </p:spPr>
        <p:txBody>
          <a:bodyPr>
            <a:normAutofit fontScale="90000"/>
          </a:bodyPr>
          <a:lstStyle/>
          <a:p>
            <a:pPr algn="ctr"/>
            <a:r>
              <a:rPr lang="en-US" dirty="0">
                <a:solidFill>
                  <a:srgbClr val="FF99FF"/>
                </a:solidFill>
              </a:rPr>
              <a:t>CIVIC ENGAGEMENT</a:t>
            </a:r>
            <a:br>
              <a:rPr lang="en-US" dirty="0">
                <a:solidFill>
                  <a:srgbClr val="FF99FF"/>
                </a:solidFill>
              </a:rPr>
            </a:br>
            <a:r>
              <a:rPr lang="en-US" dirty="0">
                <a:solidFill>
                  <a:srgbClr val="FF99FF"/>
                </a:solidFill>
              </a:rPr>
              <a:t>PROJECT </a:t>
            </a:r>
            <a:r>
              <a:rPr lang="en-US" dirty="0"/>
              <a:t>~</a:t>
            </a:r>
            <a:br>
              <a:rPr lang="en-US" dirty="0"/>
            </a:br>
            <a:r>
              <a:rPr lang="en-US" b="1" spc="300" dirty="0">
                <a:solidFill>
                  <a:srgbClr val="FFFF00"/>
                </a:solidFill>
              </a:rPr>
              <a:t>ENGLISH</a:t>
            </a:r>
            <a:br>
              <a:rPr lang="en-US" b="1" spc="300" dirty="0">
                <a:solidFill>
                  <a:srgbClr val="FFFF00"/>
                </a:solidFill>
              </a:rPr>
            </a:br>
            <a:r>
              <a:rPr lang="en-US" b="1" spc="300" dirty="0">
                <a:solidFill>
                  <a:srgbClr val="FFFF00"/>
                </a:solidFill>
              </a:rPr>
              <a:t>ASSIGNMENT</a:t>
            </a:r>
          </a:p>
        </p:txBody>
      </p:sp>
      <p:sp>
        <p:nvSpPr>
          <p:cNvPr id="3" name="Subtitle 2">
            <a:extLst>
              <a:ext uri="{FF2B5EF4-FFF2-40B4-BE49-F238E27FC236}">
                <a16:creationId xmlns:a16="http://schemas.microsoft.com/office/drawing/2014/main" id="{49CB6D78-EE0F-423D-83A3-1E8839B151A6}"/>
              </a:ext>
            </a:extLst>
          </p:cNvPr>
          <p:cNvSpPr>
            <a:spLocks noGrp="1"/>
          </p:cNvSpPr>
          <p:nvPr>
            <p:ph type="subTitle" idx="1"/>
          </p:nvPr>
        </p:nvSpPr>
        <p:spPr>
          <a:xfrm>
            <a:off x="7655217" y="4227443"/>
            <a:ext cx="4324747" cy="1868557"/>
          </a:xfrm>
        </p:spPr>
        <p:txBody>
          <a:bodyPr>
            <a:normAutofit fontScale="92500" lnSpcReduction="20000"/>
          </a:bodyPr>
          <a:lstStyle/>
          <a:p>
            <a:pPr algn="ctr"/>
            <a:r>
              <a:rPr lang="en-US" sz="3200" dirty="0">
                <a:latin typeface="Cooper Black" panose="0208090404030B020404" pitchFamily="18" charset="0"/>
              </a:rPr>
              <a:t>By :</a:t>
            </a:r>
          </a:p>
          <a:p>
            <a:pPr algn="ctr"/>
            <a:r>
              <a:rPr lang="en-US" sz="3200" dirty="0">
                <a:latin typeface="Cooper Black" panose="0208090404030B020404" pitchFamily="18" charset="0"/>
              </a:rPr>
              <a:t>Priya Ajay Arora</a:t>
            </a:r>
          </a:p>
          <a:p>
            <a:pPr algn="ctr"/>
            <a:r>
              <a:rPr lang="en-US" sz="3200" dirty="0">
                <a:latin typeface="Cooper Black" panose="0208090404030B020404" pitchFamily="18" charset="0"/>
              </a:rPr>
              <a:t>10 D</a:t>
            </a:r>
          </a:p>
        </p:txBody>
      </p:sp>
    </p:spTree>
    <p:extLst>
      <p:ext uri="{BB962C8B-B14F-4D97-AF65-F5344CB8AC3E}">
        <p14:creationId xmlns:p14="http://schemas.microsoft.com/office/powerpoint/2010/main" val="485351164"/>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wipe(down)">
                                      <p:cBhvr>
                                        <p:cTn id="46" dur="580">
                                          <p:stCondLst>
                                            <p:cond delay="0"/>
                                          </p:stCondLst>
                                        </p:cTn>
                                        <p:tgtEl>
                                          <p:spTgt spid="3">
                                            <p:txEl>
                                              <p:pRg st="2" end="2"/>
                                            </p:txEl>
                                          </p:spTgt>
                                        </p:tgtEl>
                                      </p:cBhvr>
                                    </p:animEffect>
                                    <p:anim calcmode="lin" valueType="num">
                                      <p:cBhvr>
                                        <p:cTn id="4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xEl>
                                              <p:pRg st="2" end="2"/>
                                            </p:txEl>
                                          </p:spTgt>
                                        </p:tgtEl>
                                      </p:cBhvr>
                                      <p:to x="100000" y="60000"/>
                                    </p:animScale>
                                    <p:animScale>
                                      <p:cBhvr>
                                        <p:cTn id="53" dur="166" decel="50000">
                                          <p:stCondLst>
                                            <p:cond delay="676"/>
                                          </p:stCondLst>
                                        </p:cTn>
                                        <p:tgtEl>
                                          <p:spTgt spid="3">
                                            <p:txEl>
                                              <p:pRg st="2" end="2"/>
                                            </p:txEl>
                                          </p:spTgt>
                                        </p:tgtEl>
                                      </p:cBhvr>
                                      <p:to x="100000" y="100000"/>
                                    </p:animScale>
                                    <p:animScale>
                                      <p:cBhvr>
                                        <p:cTn id="54" dur="26">
                                          <p:stCondLst>
                                            <p:cond delay="1312"/>
                                          </p:stCondLst>
                                        </p:cTn>
                                        <p:tgtEl>
                                          <p:spTgt spid="3">
                                            <p:txEl>
                                              <p:pRg st="2" end="2"/>
                                            </p:txEl>
                                          </p:spTgt>
                                        </p:tgtEl>
                                      </p:cBhvr>
                                      <p:to x="100000" y="80000"/>
                                    </p:animScale>
                                    <p:animScale>
                                      <p:cBhvr>
                                        <p:cTn id="55" dur="166" decel="50000">
                                          <p:stCondLst>
                                            <p:cond delay="1338"/>
                                          </p:stCondLst>
                                        </p:cTn>
                                        <p:tgtEl>
                                          <p:spTgt spid="3">
                                            <p:txEl>
                                              <p:pRg st="2" end="2"/>
                                            </p:txEl>
                                          </p:spTgt>
                                        </p:tgtEl>
                                      </p:cBhvr>
                                      <p:to x="100000" y="100000"/>
                                    </p:animScale>
                                    <p:animScale>
                                      <p:cBhvr>
                                        <p:cTn id="56" dur="26">
                                          <p:stCondLst>
                                            <p:cond delay="1642"/>
                                          </p:stCondLst>
                                        </p:cTn>
                                        <p:tgtEl>
                                          <p:spTgt spid="3">
                                            <p:txEl>
                                              <p:pRg st="2" end="2"/>
                                            </p:txEl>
                                          </p:spTgt>
                                        </p:tgtEl>
                                      </p:cBhvr>
                                      <p:to x="100000" y="90000"/>
                                    </p:animScale>
                                    <p:animScale>
                                      <p:cBhvr>
                                        <p:cTn id="57" dur="166" decel="50000">
                                          <p:stCondLst>
                                            <p:cond delay="1668"/>
                                          </p:stCondLst>
                                        </p:cTn>
                                        <p:tgtEl>
                                          <p:spTgt spid="3">
                                            <p:txEl>
                                              <p:pRg st="2" end="2"/>
                                            </p:txEl>
                                          </p:spTgt>
                                        </p:tgtEl>
                                      </p:cBhvr>
                                      <p:to x="100000" y="100000"/>
                                    </p:animScale>
                                    <p:animScale>
                                      <p:cBhvr>
                                        <p:cTn id="58" dur="26">
                                          <p:stCondLst>
                                            <p:cond delay="1808"/>
                                          </p:stCondLst>
                                        </p:cTn>
                                        <p:tgtEl>
                                          <p:spTgt spid="3">
                                            <p:txEl>
                                              <p:pRg st="2" end="2"/>
                                            </p:txEl>
                                          </p:spTgt>
                                        </p:tgtEl>
                                      </p:cBhvr>
                                      <p:to x="100000" y="95000"/>
                                    </p:animScale>
                                    <p:animScale>
                                      <p:cBhvr>
                                        <p:cTn id="59"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4108-A107-471D-928E-A691CB6D5129}"/>
              </a:ext>
            </a:extLst>
          </p:cNvPr>
          <p:cNvSpPr>
            <a:spLocks noGrp="1"/>
          </p:cNvSpPr>
          <p:nvPr>
            <p:ph type="title"/>
          </p:nvPr>
        </p:nvSpPr>
        <p:spPr>
          <a:xfrm>
            <a:off x="1179444" y="157528"/>
            <a:ext cx="10339297" cy="1560716"/>
          </a:xfrm>
        </p:spPr>
        <p:txBody>
          <a:bodyPr/>
          <a:lstStyle/>
          <a:p>
            <a:pPr algn="ctr"/>
            <a:r>
              <a:rPr lang="en-US" dirty="0">
                <a:solidFill>
                  <a:schemeClr val="tx1"/>
                </a:solidFill>
              </a:rPr>
              <a:t>LEARNING EXPERIENCE </a:t>
            </a:r>
          </a:p>
        </p:txBody>
      </p:sp>
      <p:sp>
        <p:nvSpPr>
          <p:cNvPr id="3" name="Content Placeholder 2">
            <a:extLst>
              <a:ext uri="{FF2B5EF4-FFF2-40B4-BE49-F238E27FC236}">
                <a16:creationId xmlns:a16="http://schemas.microsoft.com/office/drawing/2014/main" id="{CC16EBF3-4858-40B9-AB54-8FA4145F4B75}"/>
              </a:ext>
            </a:extLst>
          </p:cNvPr>
          <p:cNvSpPr>
            <a:spLocks noGrp="1"/>
          </p:cNvSpPr>
          <p:nvPr>
            <p:ph idx="1"/>
          </p:nvPr>
        </p:nvSpPr>
        <p:spPr>
          <a:xfrm>
            <a:off x="437322" y="2319130"/>
            <a:ext cx="11266949" cy="3810530"/>
          </a:xfrm>
        </p:spPr>
        <p:txBody>
          <a:bodyPr>
            <a:normAutofit/>
          </a:bodyPr>
          <a:lstStyle/>
          <a:p>
            <a:pPr>
              <a:buFont typeface="Wingdings" panose="05000000000000000000" pitchFamily="2" charset="2"/>
              <a:buChar char="§"/>
            </a:pPr>
            <a:r>
              <a:rPr lang="en-US" b="1" i="1" dirty="0">
                <a:solidFill>
                  <a:srgbClr val="FF3300"/>
                </a:solidFill>
                <a:latin typeface="Lucida Console" panose="020B0609040504020204" pitchFamily="49" charset="0"/>
              </a:rPr>
              <a:t>PMI consulting FZ LLE gave me a rich experience on how to file the VAT returns with FTA which will help me in future in case I choose accounting and tax as fields of specialization.</a:t>
            </a:r>
          </a:p>
          <a:p>
            <a:pPr>
              <a:buFont typeface="Wingdings" panose="05000000000000000000" pitchFamily="2" charset="2"/>
              <a:buChar char="§"/>
            </a:pPr>
            <a:r>
              <a:rPr lang="en-US" b="1" i="1" dirty="0">
                <a:solidFill>
                  <a:srgbClr val="002060"/>
                </a:solidFill>
                <a:latin typeface="Lucida Console" panose="020B0609040504020204" pitchFamily="49" charset="0"/>
              </a:rPr>
              <a:t>Had a brief insight of the dynamic entrepreneurial skills of professionally qualified business owners </a:t>
            </a:r>
            <a:endParaRPr lang="en-US" b="1" i="1" dirty="0">
              <a:solidFill>
                <a:srgbClr val="FF3300"/>
              </a:solidFill>
              <a:latin typeface="Lucida Console" panose="020B0609040504020204" pitchFamily="49" charset="0"/>
            </a:endParaRPr>
          </a:p>
          <a:p>
            <a:pPr>
              <a:buFont typeface="Wingdings" panose="05000000000000000000" pitchFamily="2" charset="2"/>
              <a:buChar char="§"/>
            </a:pPr>
            <a:r>
              <a:rPr lang="en-US" b="1" i="1" dirty="0">
                <a:solidFill>
                  <a:srgbClr val="008000"/>
                </a:solidFill>
                <a:latin typeface="Lucida Console" panose="020B0609040504020204" pitchFamily="49" charset="0"/>
              </a:rPr>
              <a:t>Going forward and near future my goals are to become an Accounting and Tax specialist by pursuing Chartered Accountancy/ACCA/CPA as a professional course. Also, I want to study VAT law and tend to give tax agent examination as conducted by FTA UAE. </a:t>
            </a:r>
          </a:p>
          <a:p>
            <a:endParaRPr lang="en-US" dirty="0"/>
          </a:p>
        </p:txBody>
      </p:sp>
    </p:spTree>
    <p:extLst>
      <p:ext uri="{BB962C8B-B14F-4D97-AF65-F5344CB8AC3E}">
        <p14:creationId xmlns:p14="http://schemas.microsoft.com/office/powerpoint/2010/main" val="2960686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1.25E-6 0 L -1.25E-6 -0.07222 " pathEditMode="relative" rAng="0" ptsTypes="AA">
                                      <p:cBhvr>
                                        <p:cTn id="14"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15" dur="125" fill="hold">
                                          <p:stCondLst>
                                            <p:cond delay="0"/>
                                          </p:stCondLst>
                                        </p:cTn>
                                        <p:tgtEl>
                                          <p:spTgt spid="3">
                                            <p:txEl>
                                              <p:pRg st="0" end="0"/>
                                            </p:txEl>
                                          </p:spTgt>
                                        </p:tgtEl>
                                        <p:attrNameLst>
                                          <p:attrName>r</p:attrName>
                                        </p:attrNameLst>
                                      </p:cBhvr>
                                    </p:animRot>
                                    <p:animRot by="-1500000">
                                      <p:cBhvr>
                                        <p:cTn id="16" dur="125" fill="hold">
                                          <p:stCondLst>
                                            <p:cond delay="125"/>
                                          </p:stCondLst>
                                        </p:cTn>
                                        <p:tgtEl>
                                          <p:spTgt spid="3">
                                            <p:txEl>
                                              <p:pRg st="0" end="0"/>
                                            </p:txEl>
                                          </p:spTgt>
                                        </p:tgtEl>
                                        <p:attrNameLst>
                                          <p:attrName>r</p:attrName>
                                        </p:attrNameLst>
                                      </p:cBhvr>
                                    </p:animRot>
                                    <p:animRot by="-1500000">
                                      <p:cBhvr>
                                        <p:cTn id="17" dur="125" fill="hold">
                                          <p:stCondLst>
                                            <p:cond delay="250"/>
                                          </p:stCondLst>
                                        </p:cTn>
                                        <p:tgtEl>
                                          <p:spTgt spid="3">
                                            <p:txEl>
                                              <p:pRg st="0" end="0"/>
                                            </p:txEl>
                                          </p:spTgt>
                                        </p:tgtEl>
                                        <p:attrNameLst>
                                          <p:attrName>r</p:attrName>
                                        </p:attrNameLst>
                                      </p:cBhvr>
                                    </p:animRot>
                                    <p:animRot by="1500000">
                                      <p:cBhvr>
                                        <p:cTn id="18" dur="125" fill="hold">
                                          <p:stCondLst>
                                            <p:cond delay="375"/>
                                          </p:stCondLst>
                                        </p:cTn>
                                        <p:tgtEl>
                                          <p:spTgt spid="3">
                                            <p:txEl>
                                              <p:pRg st="0" end="0"/>
                                            </p:txEl>
                                          </p:spTgt>
                                        </p:tgtEl>
                                        <p:attrNameLst>
                                          <p:attrName>r</p:attrName>
                                        </p:attrNameLst>
                                      </p:cBhvr>
                                    </p:animRot>
                                  </p:childTnLst>
                                </p:cTn>
                              </p:par>
                              <p:par>
                                <p:cTn id="19" presetID="34" presetClass="emph" presetSubtype="0" fill="hold" grpId="0" nodeType="with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3">
                                            <p:txEl>
                                              <p:pRg st="1" end="1"/>
                                            </p:txEl>
                                          </p:spTgt>
                                        </p:tgtEl>
                                        <p:attrNameLst>
                                          <p:attrName>ppt_x</p:attrName>
                                          <p:attrName>ppt_y</p:attrName>
                                        </p:attrNameLst>
                                      </p:cBhvr>
                                    </p:animMotion>
                                    <p:animRot by="1500000">
                                      <p:cBhvr>
                                        <p:cTn id="21" dur="125" fill="hold">
                                          <p:stCondLst>
                                            <p:cond delay="0"/>
                                          </p:stCondLst>
                                        </p:cTn>
                                        <p:tgtEl>
                                          <p:spTgt spid="3">
                                            <p:txEl>
                                              <p:pRg st="1" end="1"/>
                                            </p:txEl>
                                          </p:spTgt>
                                        </p:tgtEl>
                                        <p:attrNameLst>
                                          <p:attrName>r</p:attrName>
                                        </p:attrNameLst>
                                      </p:cBhvr>
                                    </p:animRot>
                                    <p:animRot by="-1500000">
                                      <p:cBhvr>
                                        <p:cTn id="22" dur="125" fill="hold">
                                          <p:stCondLst>
                                            <p:cond delay="125"/>
                                          </p:stCondLst>
                                        </p:cTn>
                                        <p:tgtEl>
                                          <p:spTgt spid="3">
                                            <p:txEl>
                                              <p:pRg st="1" end="1"/>
                                            </p:txEl>
                                          </p:spTgt>
                                        </p:tgtEl>
                                        <p:attrNameLst>
                                          <p:attrName>r</p:attrName>
                                        </p:attrNameLst>
                                      </p:cBhvr>
                                    </p:animRot>
                                    <p:animRot by="-1500000">
                                      <p:cBhvr>
                                        <p:cTn id="23" dur="125" fill="hold">
                                          <p:stCondLst>
                                            <p:cond delay="250"/>
                                          </p:stCondLst>
                                        </p:cTn>
                                        <p:tgtEl>
                                          <p:spTgt spid="3">
                                            <p:txEl>
                                              <p:pRg st="1" end="1"/>
                                            </p:txEl>
                                          </p:spTgt>
                                        </p:tgtEl>
                                        <p:attrNameLst>
                                          <p:attrName>r</p:attrName>
                                        </p:attrNameLst>
                                      </p:cBhvr>
                                    </p:animRot>
                                    <p:animRot by="1500000">
                                      <p:cBhvr>
                                        <p:cTn id="24" dur="125" fill="hold">
                                          <p:stCondLst>
                                            <p:cond delay="375"/>
                                          </p:stCondLst>
                                        </p:cTn>
                                        <p:tgtEl>
                                          <p:spTgt spid="3">
                                            <p:txEl>
                                              <p:pRg st="1" end="1"/>
                                            </p:txEl>
                                          </p:spTgt>
                                        </p:tgtEl>
                                        <p:attrNameLst>
                                          <p:attrName>r</p:attrName>
                                        </p:attrNameLst>
                                      </p:cBhvr>
                                    </p:animRot>
                                  </p:childTnLst>
                                </p:cTn>
                              </p:par>
                              <p:par>
                                <p:cTn id="25" presetID="34" presetClass="emph" presetSubtype="0" fill="hold" grpId="0" nodeType="withEffect">
                                  <p:stCondLst>
                                    <p:cond delay="0"/>
                                  </p:stCondLst>
                                  <p:iterate type="lt">
                                    <p:tmPct val="10000"/>
                                  </p:iterate>
                                  <p:childTnLst>
                                    <p:animMotion origin="layout" path="M -1.25E-6 3.7037E-6 L -1.25E-6 -0.07223 " pathEditMode="relative" rAng="0" ptsTypes="AA">
                                      <p:cBhvr>
                                        <p:cTn id="26" dur="250" accel="50000" decel="50000" autoRev="1" fill="hold">
                                          <p:stCondLst>
                                            <p:cond delay="0"/>
                                          </p:stCondLst>
                                        </p:cTn>
                                        <p:tgtEl>
                                          <p:spTgt spid="3">
                                            <p:txEl>
                                              <p:pRg st="2" end="2"/>
                                            </p:txEl>
                                          </p:spTgt>
                                        </p:tgtEl>
                                        <p:attrNameLst>
                                          <p:attrName>ppt_x</p:attrName>
                                          <p:attrName>ppt_y</p:attrName>
                                        </p:attrNameLst>
                                      </p:cBhvr>
                                      <p:rCtr x="0" y="-3611"/>
                                    </p:animMotion>
                                    <p:animRot by="1500000">
                                      <p:cBhvr>
                                        <p:cTn id="27" dur="125" fill="hold">
                                          <p:stCondLst>
                                            <p:cond delay="0"/>
                                          </p:stCondLst>
                                        </p:cTn>
                                        <p:tgtEl>
                                          <p:spTgt spid="3">
                                            <p:txEl>
                                              <p:pRg st="2" end="2"/>
                                            </p:txEl>
                                          </p:spTgt>
                                        </p:tgtEl>
                                        <p:attrNameLst>
                                          <p:attrName>r</p:attrName>
                                        </p:attrNameLst>
                                      </p:cBhvr>
                                    </p:animRot>
                                    <p:animRot by="-1500000">
                                      <p:cBhvr>
                                        <p:cTn id="28" dur="125" fill="hold">
                                          <p:stCondLst>
                                            <p:cond delay="125"/>
                                          </p:stCondLst>
                                        </p:cTn>
                                        <p:tgtEl>
                                          <p:spTgt spid="3">
                                            <p:txEl>
                                              <p:pRg st="2" end="2"/>
                                            </p:txEl>
                                          </p:spTgt>
                                        </p:tgtEl>
                                        <p:attrNameLst>
                                          <p:attrName>r</p:attrName>
                                        </p:attrNameLst>
                                      </p:cBhvr>
                                    </p:animRot>
                                    <p:animRot by="-1500000">
                                      <p:cBhvr>
                                        <p:cTn id="29" dur="125" fill="hold">
                                          <p:stCondLst>
                                            <p:cond delay="250"/>
                                          </p:stCondLst>
                                        </p:cTn>
                                        <p:tgtEl>
                                          <p:spTgt spid="3">
                                            <p:txEl>
                                              <p:pRg st="2" end="2"/>
                                            </p:txEl>
                                          </p:spTgt>
                                        </p:tgtEl>
                                        <p:attrNameLst>
                                          <p:attrName>r</p:attrName>
                                        </p:attrNameLst>
                                      </p:cBhvr>
                                    </p:animRot>
                                    <p:animRot by="1500000">
                                      <p:cBhvr>
                                        <p:cTn id="30" dur="125" fill="hold">
                                          <p:stCondLst>
                                            <p:cond delay="375"/>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4108-A107-471D-928E-A691CB6D5129}"/>
              </a:ext>
            </a:extLst>
          </p:cNvPr>
          <p:cNvSpPr>
            <a:spLocks noGrp="1"/>
          </p:cNvSpPr>
          <p:nvPr>
            <p:ph type="title"/>
          </p:nvPr>
        </p:nvSpPr>
        <p:spPr>
          <a:xfrm>
            <a:off x="1179444" y="157528"/>
            <a:ext cx="10339297" cy="876142"/>
          </a:xfrm>
        </p:spPr>
        <p:txBody>
          <a:bodyPr/>
          <a:lstStyle/>
          <a:p>
            <a:pPr algn="ctr"/>
            <a:r>
              <a:rPr lang="en-US" dirty="0">
                <a:solidFill>
                  <a:schemeClr val="tx1"/>
                </a:solidFill>
              </a:rPr>
              <a:t>CROSSLINKING WITH ENGLISH</a:t>
            </a:r>
          </a:p>
        </p:txBody>
      </p:sp>
      <p:sp>
        <p:nvSpPr>
          <p:cNvPr id="3" name="Content Placeholder 2">
            <a:extLst>
              <a:ext uri="{FF2B5EF4-FFF2-40B4-BE49-F238E27FC236}">
                <a16:creationId xmlns:a16="http://schemas.microsoft.com/office/drawing/2014/main" id="{CC16EBF3-4858-40B9-AB54-8FA4145F4B75}"/>
              </a:ext>
            </a:extLst>
          </p:cNvPr>
          <p:cNvSpPr>
            <a:spLocks noGrp="1"/>
          </p:cNvSpPr>
          <p:nvPr>
            <p:ph idx="1"/>
          </p:nvPr>
        </p:nvSpPr>
        <p:spPr>
          <a:xfrm>
            <a:off x="0" y="2146852"/>
            <a:ext cx="12192000" cy="4553620"/>
          </a:xfrm>
        </p:spPr>
        <p:txBody>
          <a:bodyPr>
            <a:normAutofit/>
          </a:bodyPr>
          <a:lstStyle/>
          <a:p>
            <a:pPr>
              <a:buFont typeface="Wingdings" panose="05000000000000000000" pitchFamily="2" charset="2"/>
              <a:buChar char="§"/>
            </a:pPr>
            <a:r>
              <a:rPr lang="en-US" sz="2200" b="1" dirty="0">
                <a:solidFill>
                  <a:srgbClr val="FF3300"/>
                </a:solidFill>
                <a:latin typeface="Courier New" panose="02070309020205020404" pitchFamily="49" charset="0"/>
                <a:cs typeface="Courier New" panose="02070309020205020404" pitchFamily="49" charset="0"/>
              </a:rPr>
              <a:t>Report Writing and Article Writing skill was embellished.</a:t>
            </a:r>
          </a:p>
          <a:p>
            <a:pPr>
              <a:buFont typeface="Wingdings" panose="05000000000000000000" pitchFamily="2" charset="2"/>
              <a:buChar char="§"/>
            </a:pPr>
            <a:r>
              <a:rPr lang="en-US" sz="2200" b="1" i="1" dirty="0">
                <a:solidFill>
                  <a:srgbClr val="660066"/>
                </a:solidFill>
                <a:latin typeface="Courier New" panose="02070309020205020404" pitchFamily="49" charset="0"/>
                <a:cs typeface="Courier New" panose="02070309020205020404" pitchFamily="49" charset="0"/>
              </a:rPr>
              <a:t>Analytical ability developed along with critical thinking mindset.</a:t>
            </a:r>
          </a:p>
          <a:p>
            <a:pPr>
              <a:buFont typeface="Wingdings" panose="05000000000000000000" pitchFamily="2" charset="2"/>
              <a:buChar char="§"/>
            </a:pPr>
            <a:r>
              <a:rPr lang="en-US" sz="2200" b="1" dirty="0">
                <a:solidFill>
                  <a:srgbClr val="003300"/>
                </a:solidFill>
                <a:latin typeface="Courier New" panose="02070309020205020404" pitchFamily="49" charset="0"/>
                <a:cs typeface="Courier New" panose="02070309020205020404" pitchFamily="49" charset="0"/>
              </a:rPr>
              <a:t>Punctuations &amp; High Order Vocabulary amplified.</a:t>
            </a:r>
          </a:p>
          <a:p>
            <a:pPr>
              <a:buFont typeface="Wingdings" panose="05000000000000000000" pitchFamily="2" charset="2"/>
              <a:buChar char="§"/>
            </a:pPr>
            <a:r>
              <a:rPr lang="en-US" sz="2200" b="1" i="1" dirty="0">
                <a:solidFill>
                  <a:srgbClr val="660066"/>
                </a:solidFill>
                <a:latin typeface="Courier New" panose="02070309020205020404" pitchFamily="49" charset="0"/>
                <a:cs typeface="Courier New" panose="02070309020205020404" pitchFamily="49" charset="0"/>
              </a:rPr>
              <a:t>Formal letter writing format and content learnt.</a:t>
            </a:r>
          </a:p>
          <a:p>
            <a:pPr>
              <a:buFont typeface="Wingdings" panose="05000000000000000000" pitchFamily="2" charset="2"/>
              <a:buChar char="§"/>
            </a:pPr>
            <a:r>
              <a:rPr lang="en-US" sz="2200" b="1" i="1" dirty="0">
                <a:solidFill>
                  <a:srgbClr val="003300"/>
                </a:solidFill>
                <a:latin typeface="Courier New" panose="02070309020205020404" pitchFamily="49" charset="0"/>
                <a:cs typeface="Courier New" panose="02070309020205020404" pitchFamily="49" charset="0"/>
              </a:rPr>
              <a:t>Learnt how to write a letter of appreciation &amp; recommendation. </a:t>
            </a:r>
          </a:p>
          <a:p>
            <a:pPr>
              <a:buFont typeface="Wingdings" panose="05000000000000000000" pitchFamily="2" charset="2"/>
              <a:buChar char="§"/>
            </a:pPr>
            <a:r>
              <a:rPr lang="en-US" sz="2200" b="1" dirty="0">
                <a:solidFill>
                  <a:srgbClr val="FF3300"/>
                </a:solidFill>
                <a:latin typeface="Courier New" panose="02070309020205020404" pitchFamily="49" charset="0"/>
                <a:cs typeface="Courier New" panose="02070309020205020404" pitchFamily="49" charset="0"/>
              </a:rPr>
              <a:t>Summarizing information provided for concise reference.</a:t>
            </a:r>
          </a:p>
          <a:p>
            <a:pPr>
              <a:buFont typeface="Wingdings" panose="05000000000000000000" pitchFamily="2" charset="2"/>
              <a:buChar char="§"/>
            </a:pPr>
            <a:r>
              <a:rPr lang="en-US" sz="2200" b="1" dirty="0">
                <a:solidFill>
                  <a:srgbClr val="660066"/>
                </a:solidFill>
                <a:latin typeface="Courier New" panose="02070309020205020404" pitchFamily="49" charset="0"/>
                <a:cs typeface="Courier New" panose="02070309020205020404" pitchFamily="49" charset="0"/>
              </a:rPr>
              <a:t>Communicating ideas fluently amongst others through group discussion.</a:t>
            </a:r>
          </a:p>
          <a:p>
            <a:pPr>
              <a:buFont typeface="Wingdings" panose="05000000000000000000" pitchFamily="2" charset="2"/>
              <a:buChar char="§"/>
            </a:pPr>
            <a:r>
              <a:rPr lang="en-US" sz="2200" b="1" dirty="0">
                <a:solidFill>
                  <a:srgbClr val="003300"/>
                </a:solidFill>
                <a:latin typeface="Courier New" panose="02070309020205020404" pitchFamily="49" charset="0"/>
                <a:cs typeface="Courier New" panose="02070309020205020404" pitchFamily="49" charset="0"/>
              </a:rPr>
              <a:t>Learned to frame proper Sentence structure along with word choices and uses</a:t>
            </a:r>
          </a:p>
          <a:p>
            <a:pPr marL="0" indent="0">
              <a:buNone/>
            </a:pPr>
            <a:endParaRPr lang="en-US" sz="2200" dirty="0"/>
          </a:p>
        </p:txBody>
      </p:sp>
    </p:spTree>
    <p:extLst>
      <p:ext uri="{BB962C8B-B14F-4D97-AF65-F5344CB8AC3E}">
        <p14:creationId xmlns:p14="http://schemas.microsoft.com/office/powerpoint/2010/main" val="270906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ssolv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261DD7-7540-4AE3-98F7-A95C59E2D50B}"/>
              </a:ext>
            </a:extLst>
          </p:cNvPr>
          <p:cNvPicPr>
            <a:picLocks noChangeAspect="1"/>
          </p:cNvPicPr>
          <p:nvPr/>
        </p:nvPicPr>
        <p:blipFill>
          <a:blip r:embed="rId2"/>
          <a:stretch>
            <a:fillRect/>
          </a:stretch>
        </p:blipFill>
        <p:spPr>
          <a:xfrm>
            <a:off x="0" y="0"/>
            <a:ext cx="6096000" cy="1842052"/>
          </a:xfrm>
          <a:prstGeom prst="rect">
            <a:avLst/>
          </a:prstGeom>
        </p:spPr>
      </p:pic>
      <p:pic>
        <p:nvPicPr>
          <p:cNvPr id="4" name="Picture 3">
            <a:extLst>
              <a:ext uri="{FF2B5EF4-FFF2-40B4-BE49-F238E27FC236}">
                <a16:creationId xmlns:a16="http://schemas.microsoft.com/office/drawing/2014/main" id="{9820DEBC-5008-4AD0-A188-DDA45F41DD3E}"/>
              </a:ext>
            </a:extLst>
          </p:cNvPr>
          <p:cNvPicPr>
            <a:picLocks noChangeAspect="1"/>
          </p:cNvPicPr>
          <p:nvPr/>
        </p:nvPicPr>
        <p:blipFill>
          <a:blip r:embed="rId3"/>
          <a:stretch>
            <a:fillRect/>
          </a:stretch>
        </p:blipFill>
        <p:spPr>
          <a:xfrm>
            <a:off x="6096000" y="-1"/>
            <a:ext cx="6095999" cy="1842051"/>
          </a:xfrm>
          <a:prstGeom prst="rect">
            <a:avLst/>
          </a:prstGeom>
        </p:spPr>
      </p:pic>
      <p:pic>
        <p:nvPicPr>
          <p:cNvPr id="6" name="Picture 5">
            <a:extLst>
              <a:ext uri="{FF2B5EF4-FFF2-40B4-BE49-F238E27FC236}">
                <a16:creationId xmlns:a16="http://schemas.microsoft.com/office/drawing/2014/main" id="{662F9577-EC44-4287-9162-1115F58BF151}"/>
              </a:ext>
            </a:extLst>
          </p:cNvPr>
          <p:cNvPicPr>
            <a:picLocks noChangeAspect="1"/>
          </p:cNvPicPr>
          <p:nvPr/>
        </p:nvPicPr>
        <p:blipFill>
          <a:blip r:embed="rId4"/>
          <a:stretch>
            <a:fillRect/>
          </a:stretch>
        </p:blipFill>
        <p:spPr>
          <a:xfrm>
            <a:off x="-1" y="1842049"/>
            <a:ext cx="9887515" cy="1258959"/>
          </a:xfrm>
          <a:prstGeom prst="rect">
            <a:avLst/>
          </a:prstGeom>
        </p:spPr>
      </p:pic>
      <p:pic>
        <p:nvPicPr>
          <p:cNvPr id="7" name="Picture 6">
            <a:extLst>
              <a:ext uri="{FF2B5EF4-FFF2-40B4-BE49-F238E27FC236}">
                <a16:creationId xmlns:a16="http://schemas.microsoft.com/office/drawing/2014/main" id="{02E48FFC-E409-4A20-BECB-C7EE255E77F2}"/>
              </a:ext>
            </a:extLst>
          </p:cNvPr>
          <p:cNvPicPr>
            <a:picLocks noChangeAspect="1"/>
          </p:cNvPicPr>
          <p:nvPr/>
        </p:nvPicPr>
        <p:blipFill>
          <a:blip r:embed="rId5"/>
          <a:stretch>
            <a:fillRect/>
          </a:stretch>
        </p:blipFill>
        <p:spPr>
          <a:xfrm>
            <a:off x="9887516" y="1838738"/>
            <a:ext cx="2304484" cy="1258958"/>
          </a:xfrm>
          <a:prstGeom prst="rect">
            <a:avLst/>
          </a:prstGeom>
        </p:spPr>
      </p:pic>
      <p:pic>
        <p:nvPicPr>
          <p:cNvPr id="5" name="Picture 4">
            <a:extLst>
              <a:ext uri="{FF2B5EF4-FFF2-40B4-BE49-F238E27FC236}">
                <a16:creationId xmlns:a16="http://schemas.microsoft.com/office/drawing/2014/main" id="{9480C415-63D1-428A-814F-60C60B6EB8C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3949" y="3097696"/>
            <a:ext cx="6095999" cy="3738730"/>
          </a:xfrm>
          <a:prstGeom prst="rect">
            <a:avLst/>
          </a:prstGeom>
        </p:spPr>
      </p:pic>
      <p:pic>
        <p:nvPicPr>
          <p:cNvPr id="9" name="Picture 8">
            <a:extLst>
              <a:ext uri="{FF2B5EF4-FFF2-40B4-BE49-F238E27FC236}">
                <a16:creationId xmlns:a16="http://schemas.microsoft.com/office/drawing/2014/main" id="{37FD8F0D-4B97-4023-90B2-13E6D5E0C35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109948" y="3119270"/>
            <a:ext cx="6082052" cy="3738730"/>
          </a:xfrm>
          <a:prstGeom prst="rect">
            <a:avLst/>
          </a:prstGeom>
        </p:spPr>
      </p:pic>
    </p:spTree>
    <p:extLst>
      <p:ext uri="{BB962C8B-B14F-4D97-AF65-F5344CB8AC3E}">
        <p14:creationId xmlns:p14="http://schemas.microsoft.com/office/powerpoint/2010/main" val="656714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BD1508-B6EF-48BB-A7BC-EB8B5FA7880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
            <a:ext cx="6066551" cy="3445565"/>
          </a:xfrm>
          <a:prstGeom prst="rect">
            <a:avLst/>
          </a:prstGeom>
        </p:spPr>
      </p:pic>
      <p:pic>
        <p:nvPicPr>
          <p:cNvPr id="5" name="Picture 4">
            <a:extLst>
              <a:ext uri="{FF2B5EF4-FFF2-40B4-BE49-F238E27FC236}">
                <a16:creationId xmlns:a16="http://schemas.microsoft.com/office/drawing/2014/main" id="{51DB1274-279F-4EA1-84A6-EACE85114F2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6066551" y="-16565"/>
            <a:ext cx="6125449" cy="3445565"/>
          </a:xfrm>
          <a:prstGeom prst="rect">
            <a:avLst/>
          </a:prstGeom>
        </p:spPr>
      </p:pic>
      <p:pic>
        <p:nvPicPr>
          <p:cNvPr id="7" name="Picture 6">
            <a:extLst>
              <a:ext uri="{FF2B5EF4-FFF2-40B4-BE49-F238E27FC236}">
                <a16:creationId xmlns:a16="http://schemas.microsoft.com/office/drawing/2014/main" id="{CB2A0228-DE63-49CF-A63D-9FA6FC7E9F8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0" y="3412435"/>
            <a:ext cx="6066551" cy="3445565"/>
          </a:xfrm>
          <a:prstGeom prst="rect">
            <a:avLst/>
          </a:prstGeom>
        </p:spPr>
      </p:pic>
      <p:pic>
        <p:nvPicPr>
          <p:cNvPr id="9" name="Picture 8">
            <a:extLst>
              <a:ext uri="{FF2B5EF4-FFF2-40B4-BE49-F238E27FC236}">
                <a16:creationId xmlns:a16="http://schemas.microsoft.com/office/drawing/2014/main" id="{2116FF71-996D-48AC-B782-6DE16897450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0800000">
            <a:off x="6066549" y="3445563"/>
            <a:ext cx="6125450" cy="3412435"/>
          </a:xfrm>
          <a:prstGeom prst="rect">
            <a:avLst/>
          </a:prstGeom>
        </p:spPr>
      </p:pic>
    </p:spTree>
    <p:extLst>
      <p:ext uri="{BB962C8B-B14F-4D97-AF65-F5344CB8AC3E}">
        <p14:creationId xmlns:p14="http://schemas.microsoft.com/office/powerpoint/2010/main" val="392318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SmeXzm37YT0AqMy_ZBglvxQsxpklAEEK9TA0-3xx7UUKt3o-MUHbDBXQhDtXuYO3eyInt50NS_Gc-Se6SK8kJhXcHM7DsWliJSvM47XB7DNOo30GDEcCHAVgK0KfsIreK5B8B36uQZMM80Nv1j9YJhPchAg25pw3RqvUbg27MRILfJYfbqyPAiuWOEzZ9TN7YvuQeA4WUS7HdyIAczcfC0G_0fJ-4x5t6Ilmzjw0FhFMpm7s1gh9P-XFW1TvKs-ynPnjqX9wHCIBJeOiRGea6iIyYKwU0JWCSKnrv36hSa_Xqt2my66pAoRQ-bDDAU8sQgls2R-kdOjIDVFYDyrx6w_l9I37ya87wODy2dBlPY90kQQhqPwq8RfG_a1BdPYK-4FQQB1UFY5ENMlzDr7qiJ2TBnilIkjHM9Ch4IcDNEKq33N7Y2SNWE_0z4tlFLjYwiZ4ORBGJrWdsArXMxpT8U7nTdXSn-drST2wCBtPBBgwWGLyJ_CYm5SVNVdjH8eTY3nZKRufU30b5IEdkEr1oSmsIJyDQfeGQMtWJkSswuGh33XgGHvZGs--FjCkXQCZp3otuf-NerWLID-zAf41n1NezNCAFMIZipVd9MQDY_8XBUTofT9xVnkX1eOpzvnrN93jPShNYY-bxA74MxER1MTx=w418-h626-no">
            <a:extLst>
              <a:ext uri="{FF2B5EF4-FFF2-40B4-BE49-F238E27FC236}">
                <a16:creationId xmlns:a16="http://schemas.microsoft.com/office/drawing/2014/main" id="{0152C966-1CA0-47F8-BA56-E65CC486C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10" y="195883"/>
            <a:ext cx="3981450" cy="64169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743CCAE-0662-4DF0-8585-C495C917C65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4471" t="895" r="-1" b="-1"/>
          <a:stretch/>
        </p:blipFill>
        <p:spPr>
          <a:xfrm>
            <a:off x="4641160" y="2199860"/>
            <a:ext cx="3981451" cy="2935356"/>
          </a:xfrm>
          <a:prstGeom prst="rect">
            <a:avLst/>
          </a:prstGeom>
        </p:spPr>
      </p:pic>
      <p:pic>
        <p:nvPicPr>
          <p:cNvPr id="8" name="Picture 2" descr="https://lh3.googleusercontent.com/tdeOCEwM2tEuaUcqPcFnIDbVyK1ce7xb7zeZ2W0CokRV-g-q4TdV_yBLUQvhfJHYugniP3iS740Xtz8p7FctYpUrcBmuzcSRjRQWzWvMVyFl9Vr6uIn2JLs2Fi546oUuZrdRhzjqZWX36SspfmLO_NkK_TfdYeifJctVIPo1TctS13lc_U34EUp5HdChFMGvzPUWwZGc504ATlggGxyGphjJe9JAW_LQwPhmO5rK1FsNu1TrByOGdxoVIV2nbPXFKDgvwY8nVIfV8SsB-Gpj4udL5IKZ2MMUEHFVYCZpyfDDHNx9tw9wGf796kFGcLXVxI87WFVcEbxkryJ-y93BYF7afk71bjo1GJ8K2X4rwm5fKxeU7_6d_eBlRoBLuqO15vhcOOjKOCjIlXtbZBmwWDkkNGQGz7-GLG8a_Dje3rMB8SnGgHiFJGDU3B23O2FhnP9-oXur7bZNStnqpUb3mAVe6LKaY-1p1SKnMRaDthSoBNcwEr3k4DjuOeLPoxk9GEwK-LRYGnC7Z60vYEIQTRoAC7jwh8MCPdbPzqYQGz1a8KM01ptxZptY4Z-nhU0CG-_8hpummxjOhfrecl4ukzX5WqsAWtA-T0QloHHgO9focKE6sKiKrbCcSx9beDtGSUp6FX_xsvOAMggXSZj3lJS2=w353-h626-no">
            <a:extLst>
              <a:ext uri="{FF2B5EF4-FFF2-40B4-BE49-F238E27FC236}">
                <a16:creationId xmlns:a16="http://schemas.microsoft.com/office/drawing/2014/main" id="{62AC5104-42C2-4802-81E5-DFA5868570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9930" y="1"/>
            <a:ext cx="3472070" cy="6612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95078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363442801"/>
              </p:ext>
            </p:extLst>
          </p:nvPr>
        </p:nvGraphicFramePr>
        <p:xfrm>
          <a:off x="2634890" y="166803"/>
          <a:ext cx="6230813" cy="6334698"/>
        </p:xfrm>
        <a:graphic>
          <a:graphicData uri="http://schemas.openxmlformats.org/presentationml/2006/ole">
            <mc:AlternateContent xmlns:mc="http://schemas.openxmlformats.org/markup-compatibility/2006">
              <mc:Choice xmlns:v="urn:schemas-microsoft-com:vml" Requires="v">
                <p:oleObj spid="_x0000_s1026" name="Acrobat Document" r:id="rId3" imgW="3886052" imgH="5028936" progId="AcroExch.Document.DC">
                  <p:embed/>
                </p:oleObj>
              </mc:Choice>
              <mc:Fallback>
                <p:oleObj name="Acrobat Document" r:id="rId3" imgW="3886052" imgH="5028936" progId="AcroExch.Document.DC">
                  <p:embed/>
                  <p:pic>
                    <p:nvPicPr>
                      <p:cNvPr id="4" name="Object 3"/>
                      <p:cNvPicPr/>
                      <p:nvPr/>
                    </p:nvPicPr>
                    <p:blipFill>
                      <a:blip r:embed="rId4"/>
                      <a:stretch>
                        <a:fillRect/>
                      </a:stretch>
                    </p:blipFill>
                    <p:spPr>
                      <a:xfrm>
                        <a:off x="2634890" y="166803"/>
                        <a:ext cx="6230813" cy="6334698"/>
                      </a:xfrm>
                      <a:prstGeom prst="rect">
                        <a:avLst/>
                      </a:prstGeom>
                    </p:spPr>
                  </p:pic>
                </p:oleObj>
              </mc:Fallback>
            </mc:AlternateContent>
          </a:graphicData>
        </a:graphic>
      </p:graphicFrame>
    </p:spTree>
    <p:extLst>
      <p:ext uri="{BB962C8B-B14F-4D97-AF65-F5344CB8AC3E}">
        <p14:creationId xmlns:p14="http://schemas.microsoft.com/office/powerpoint/2010/main" val="3013346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ank you animation">
            <a:extLst>
              <a:ext uri="{FF2B5EF4-FFF2-40B4-BE49-F238E27FC236}">
                <a16:creationId xmlns:a16="http://schemas.microsoft.com/office/drawing/2014/main" id="{789E1739-011C-4C48-89A4-63EDA5C6CDD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012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5000" fill="hold"/>
                                        <p:tgtEl>
                                          <p:spTgt spid="1026"/>
                                        </p:tgtEl>
                                        <p:attrNameLst>
                                          <p:attrName>ppt_x</p:attrName>
                                        </p:attrNameLst>
                                      </p:cBhvr>
                                      <p:tavLst>
                                        <p:tav tm="0">
                                          <p:val>
                                            <p:strVal val="#ppt_x"/>
                                          </p:val>
                                        </p:tav>
                                        <p:tav tm="100000">
                                          <p:val>
                                            <p:strVal val="#ppt_x"/>
                                          </p:val>
                                        </p:tav>
                                      </p:tavLst>
                                    </p:anim>
                                    <p:anim calcmode="lin" valueType="num">
                                      <p:cBhvr>
                                        <p:cTn id="8" dur="15000" fill="hold"/>
                                        <p:tgtEl>
                                          <p:spTgt spid="1026"/>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36612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FC779-0C77-4075-825B-D88FA324F991}"/>
              </a:ext>
            </a:extLst>
          </p:cNvPr>
          <p:cNvSpPr>
            <a:spLocks noGrp="1"/>
          </p:cNvSpPr>
          <p:nvPr>
            <p:ph type="title"/>
          </p:nvPr>
        </p:nvSpPr>
        <p:spPr>
          <a:xfrm>
            <a:off x="1303683" y="106017"/>
            <a:ext cx="9563100" cy="993913"/>
          </a:xfrm>
        </p:spPr>
        <p:txBody>
          <a:bodyPr>
            <a:normAutofit/>
          </a:bodyPr>
          <a:lstStyle/>
          <a:p>
            <a:pPr algn="ctr"/>
            <a:r>
              <a:rPr lang="en-US" sz="5400" dirty="0"/>
              <a:t>INTRODUCTION</a:t>
            </a:r>
          </a:p>
        </p:txBody>
      </p:sp>
      <p:sp>
        <p:nvSpPr>
          <p:cNvPr id="3" name="Content Placeholder 2">
            <a:extLst>
              <a:ext uri="{FF2B5EF4-FFF2-40B4-BE49-F238E27FC236}">
                <a16:creationId xmlns:a16="http://schemas.microsoft.com/office/drawing/2014/main" id="{0DD70A00-2CF6-4DAD-A919-D3294DE44976}"/>
              </a:ext>
            </a:extLst>
          </p:cNvPr>
          <p:cNvSpPr>
            <a:spLocks noGrp="1"/>
          </p:cNvSpPr>
          <p:nvPr>
            <p:ph idx="1"/>
          </p:nvPr>
        </p:nvSpPr>
        <p:spPr>
          <a:xfrm>
            <a:off x="344557" y="1223889"/>
            <a:ext cx="11569147" cy="5528093"/>
          </a:xfrm>
        </p:spPr>
        <p:txBody>
          <a:bodyPr>
            <a:normAutofit/>
          </a:bodyPr>
          <a:lstStyle/>
          <a:p>
            <a:r>
              <a:rPr lang="en-US" sz="2100" b="1" i="1" u="sng" dirty="0">
                <a:solidFill>
                  <a:srgbClr val="FF0000"/>
                </a:solidFill>
                <a:effectLst>
                  <a:outerShdw blurRad="38100" dist="38100" dir="2700000" algn="tl">
                    <a:srgbClr val="000000">
                      <a:alpha val="43137"/>
                    </a:srgbClr>
                  </a:outerShdw>
                </a:effectLst>
              </a:rPr>
              <a:t>PERIOD:</a:t>
            </a:r>
            <a:r>
              <a:rPr lang="en-US" sz="2100" b="1" i="1" dirty="0">
                <a:solidFill>
                  <a:srgbClr val="FF0000"/>
                </a:solidFill>
                <a:effectLst>
                  <a:outerShdw blurRad="38100" dist="38100" dir="2700000" algn="tl">
                    <a:srgbClr val="000000">
                      <a:alpha val="43137"/>
                    </a:srgbClr>
                  </a:outerShdw>
                </a:effectLst>
              </a:rPr>
              <a:t>                            </a:t>
            </a:r>
            <a:r>
              <a:rPr lang="en-US" sz="2100" dirty="0">
                <a:solidFill>
                  <a:srgbClr val="002060"/>
                </a:solidFill>
              </a:rPr>
              <a:t>1 Aug 2018 to 31 Oct 2018</a:t>
            </a:r>
          </a:p>
          <a:p>
            <a:r>
              <a:rPr lang="en-US" sz="2100" b="1" i="1" u="sng" dirty="0">
                <a:solidFill>
                  <a:srgbClr val="FF0000"/>
                </a:solidFill>
                <a:effectLst>
                  <a:outerShdw blurRad="38100" dist="38100" dir="2700000" algn="tl">
                    <a:srgbClr val="000000">
                      <a:alpha val="43137"/>
                    </a:srgbClr>
                  </a:outerShdw>
                </a:effectLst>
              </a:rPr>
              <a:t>COMPANY:</a:t>
            </a:r>
            <a:r>
              <a:rPr lang="en-US" sz="2100" dirty="0">
                <a:solidFill>
                  <a:srgbClr val="FF0000"/>
                </a:solidFill>
              </a:rPr>
              <a:t>                       </a:t>
            </a:r>
            <a:r>
              <a:rPr lang="en-US" sz="2100" dirty="0">
                <a:solidFill>
                  <a:srgbClr val="002060"/>
                </a:solidFill>
              </a:rPr>
              <a:t>PMI Consulting FZ LLE</a:t>
            </a:r>
          </a:p>
          <a:p>
            <a:r>
              <a:rPr lang="en-US" sz="2100" b="1" i="1" u="sng" dirty="0">
                <a:solidFill>
                  <a:srgbClr val="FF0000"/>
                </a:solidFill>
                <a:effectLst>
                  <a:outerShdw blurRad="38100" dist="38100" dir="2700000" algn="tl">
                    <a:srgbClr val="000000">
                      <a:alpha val="43137"/>
                    </a:srgbClr>
                  </a:outerShdw>
                </a:effectLst>
              </a:rPr>
              <a:t>CLIENT: </a:t>
            </a:r>
            <a:r>
              <a:rPr lang="en-US" sz="2100" dirty="0">
                <a:solidFill>
                  <a:srgbClr val="FF0000"/>
                </a:solidFill>
              </a:rPr>
              <a:t>                            </a:t>
            </a:r>
            <a:r>
              <a:rPr lang="en-US" sz="2100" dirty="0">
                <a:solidFill>
                  <a:srgbClr val="002060"/>
                </a:solidFill>
              </a:rPr>
              <a:t>GLOBAL MANUFACTURING ORGANISATION LIMITED</a:t>
            </a:r>
          </a:p>
          <a:p>
            <a:r>
              <a:rPr lang="en-US" sz="2100" b="1" i="1" u="sng" dirty="0">
                <a:solidFill>
                  <a:srgbClr val="FF0000"/>
                </a:solidFill>
                <a:effectLst>
                  <a:outerShdw blurRad="38100" dist="38100" dir="2700000" algn="tl">
                    <a:srgbClr val="000000">
                      <a:alpha val="43137"/>
                    </a:srgbClr>
                  </a:outerShdw>
                </a:effectLst>
              </a:rPr>
              <a:t>Project: </a:t>
            </a:r>
            <a:r>
              <a:rPr lang="en-US" sz="2100" b="1" i="1" dirty="0">
                <a:solidFill>
                  <a:srgbClr val="FF0000"/>
                </a:solidFill>
                <a:effectLst>
                  <a:outerShdw blurRad="38100" dist="38100" dir="2700000" algn="tl">
                    <a:srgbClr val="000000">
                      <a:alpha val="43137"/>
                    </a:srgbClr>
                  </a:outerShdw>
                </a:effectLst>
              </a:rPr>
              <a:t>                            </a:t>
            </a:r>
            <a:r>
              <a:rPr lang="en-US" dirty="0">
                <a:solidFill>
                  <a:srgbClr val="002060"/>
                </a:solidFill>
              </a:rPr>
              <a:t>VAT RETURN </a:t>
            </a:r>
          </a:p>
          <a:p>
            <a:pPr marL="0" indent="0">
              <a:buNone/>
            </a:pPr>
            <a:endParaRPr lang="en-US" sz="2100" dirty="0">
              <a:solidFill>
                <a:srgbClr val="002060"/>
              </a:solidFill>
            </a:endParaRPr>
          </a:p>
          <a:p>
            <a:pPr marL="0" indent="0" algn="ctr">
              <a:buNone/>
            </a:pPr>
            <a:r>
              <a:rPr lang="en-US" sz="4000" b="1" u="sng" dirty="0">
                <a:solidFill>
                  <a:schemeClr val="tx1"/>
                </a:solidFill>
                <a:effectLst>
                  <a:outerShdw blurRad="38100" dist="38100" dir="2700000" algn="tl">
                    <a:srgbClr val="000000">
                      <a:alpha val="43137"/>
                    </a:srgbClr>
                  </a:outerShdw>
                </a:effectLst>
              </a:rPr>
              <a:t>COMPANY DETAILS:</a:t>
            </a:r>
          </a:p>
          <a:p>
            <a:r>
              <a:rPr lang="en-US" sz="2100" b="1" i="1" u="sng" dirty="0">
                <a:solidFill>
                  <a:srgbClr val="FF0000"/>
                </a:solidFill>
                <a:effectLst>
                  <a:outerShdw blurRad="38100" dist="38100" dir="2700000" algn="tl">
                    <a:srgbClr val="000000">
                      <a:alpha val="43137"/>
                    </a:srgbClr>
                  </a:outerShdw>
                </a:effectLst>
              </a:rPr>
              <a:t>License no.: </a:t>
            </a:r>
            <a:r>
              <a:rPr lang="en-US" sz="2100" dirty="0">
                <a:solidFill>
                  <a:srgbClr val="002060"/>
                </a:solidFill>
              </a:rPr>
              <a:t>MC 11712</a:t>
            </a:r>
          </a:p>
          <a:p>
            <a:r>
              <a:rPr lang="en-US" sz="2100" b="1" i="1" u="sng" dirty="0">
                <a:solidFill>
                  <a:srgbClr val="FF0000"/>
                </a:solidFill>
                <a:effectLst>
                  <a:outerShdw blurRad="38100" dist="38100" dir="2700000" algn="tl">
                    <a:srgbClr val="000000">
                      <a:alpha val="43137"/>
                    </a:srgbClr>
                  </a:outerShdw>
                </a:effectLst>
              </a:rPr>
              <a:t>Issuing authority: </a:t>
            </a:r>
            <a:r>
              <a:rPr lang="en-US" sz="2100" dirty="0">
                <a:solidFill>
                  <a:srgbClr val="002060"/>
                </a:solidFill>
              </a:rPr>
              <a:t>Masdar free zone Abu Dhabi</a:t>
            </a:r>
          </a:p>
          <a:p>
            <a:r>
              <a:rPr lang="en-US" sz="2100" b="1" i="1" u="sng" dirty="0">
                <a:solidFill>
                  <a:srgbClr val="FF0000"/>
                </a:solidFill>
                <a:effectLst>
                  <a:outerShdw blurRad="38100" dist="38100" dir="2700000" algn="tl">
                    <a:srgbClr val="000000">
                      <a:alpha val="43137"/>
                    </a:srgbClr>
                  </a:outerShdw>
                </a:effectLst>
              </a:rPr>
              <a:t>Legal status: </a:t>
            </a:r>
            <a:r>
              <a:rPr lang="en-US" sz="2100" dirty="0">
                <a:solidFill>
                  <a:srgbClr val="002060"/>
                </a:solidFill>
              </a:rPr>
              <a:t>Limited Liability company incorporated in Masdar City</a:t>
            </a:r>
          </a:p>
          <a:p>
            <a:r>
              <a:rPr lang="en-US" sz="2100" b="1" i="1" u="sng" dirty="0">
                <a:solidFill>
                  <a:srgbClr val="FF0000"/>
                </a:solidFill>
                <a:effectLst>
                  <a:outerShdw blurRad="38100" dist="38100" dir="2700000" algn="tl">
                    <a:srgbClr val="000000">
                      <a:alpha val="43137"/>
                    </a:srgbClr>
                  </a:outerShdw>
                </a:effectLst>
              </a:rPr>
              <a:t>License segment: </a:t>
            </a:r>
            <a:r>
              <a:rPr lang="en-US" sz="2100" dirty="0">
                <a:solidFill>
                  <a:srgbClr val="002060"/>
                </a:solidFill>
              </a:rPr>
              <a:t>Association (Non- Profit Organization)</a:t>
            </a:r>
          </a:p>
          <a:p>
            <a:r>
              <a:rPr lang="en-US" sz="2100" b="1" i="1" u="sng" dirty="0">
                <a:solidFill>
                  <a:srgbClr val="FF0000"/>
                </a:solidFill>
                <a:effectLst>
                  <a:outerShdw blurRad="38100" dist="38100" dir="2700000" algn="tl">
                    <a:srgbClr val="000000">
                      <a:alpha val="43137"/>
                    </a:srgbClr>
                  </a:outerShdw>
                </a:effectLst>
              </a:rPr>
              <a:t>Activities: </a:t>
            </a:r>
            <a:r>
              <a:rPr lang="en-US" sz="2100" dirty="0">
                <a:solidFill>
                  <a:srgbClr val="002060"/>
                </a:solidFill>
              </a:rPr>
              <a:t>Transportation</a:t>
            </a:r>
          </a:p>
          <a:p>
            <a:endParaRPr lang="en-US" sz="3200" dirty="0">
              <a:latin typeface="Georgia" panose="02040502050405020303" pitchFamily="18" charset="0"/>
            </a:endParaRPr>
          </a:p>
        </p:txBody>
      </p:sp>
    </p:spTree>
    <p:extLst>
      <p:ext uri="{BB962C8B-B14F-4D97-AF65-F5344CB8AC3E}">
        <p14:creationId xmlns:p14="http://schemas.microsoft.com/office/powerpoint/2010/main" val="1743042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anim calcmode="lin" valueType="num">
                                      <p:cBhvr>
                                        <p:cTn id="17"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childTnLst>
                                </p:cTn>
                              </p:par>
                              <p:par>
                                <p:cTn id="20" presetID="35"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anim calcmode="lin" valueType="num">
                                      <p:cBhvr>
                                        <p:cTn id="23"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4"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childTnLst>
                                </p:cTn>
                              </p:par>
                              <p:par>
                                <p:cTn id="26" presetID="35" presetClass="entr" presetSubtype="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anim calcmode="lin" valueType="num">
                                      <p:cBhvr>
                                        <p:cTn id="29"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0"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2000" fill="hold"/>
                                        <p:tgtEl>
                                          <p:spTgt spid="3">
                                            <p:txEl>
                                              <p:pRg st="2" end="2"/>
                                            </p:txEl>
                                          </p:spTgt>
                                        </p:tgtEl>
                                        <p:attrNameLst>
                                          <p:attrName>ppt_w</p:attrName>
                                        </p:attrNameLst>
                                      </p:cBhvr>
                                      <p:tavLst>
                                        <p:tav tm="0">
                                          <p:val>
                                            <p:fltVal val="0"/>
                                          </p:val>
                                        </p:tav>
                                        <p:tav tm="100000">
                                          <p:val>
                                            <p:strVal val="#ppt_w"/>
                                          </p:val>
                                        </p:tav>
                                      </p:tavLst>
                                    </p:anim>
                                  </p:childTnLst>
                                </p:cTn>
                              </p:par>
                              <p:par>
                                <p:cTn id="32" presetID="35" presetClass="entr" presetSubtype="0"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2000"/>
                                        <p:tgtEl>
                                          <p:spTgt spid="3">
                                            <p:txEl>
                                              <p:pRg st="3" end="3"/>
                                            </p:txEl>
                                          </p:spTgt>
                                        </p:tgtEl>
                                      </p:cBhvr>
                                    </p:animEffect>
                                    <p:anim calcmode="lin" valueType="num">
                                      <p:cBhvr>
                                        <p:cTn id="35"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6"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2000" fill="hold"/>
                                        <p:tgtEl>
                                          <p:spTgt spid="3">
                                            <p:txEl>
                                              <p:pRg st="3" end="3"/>
                                            </p:txEl>
                                          </p:spTgt>
                                        </p:tgtEl>
                                        <p:attrNameLst>
                                          <p:attrName>ppt_w</p:attrName>
                                        </p:attrNameLst>
                                      </p:cBhvr>
                                      <p:tavLst>
                                        <p:tav tm="0">
                                          <p:val>
                                            <p:fltVal val="0"/>
                                          </p:val>
                                        </p:tav>
                                        <p:tav tm="100000">
                                          <p:val>
                                            <p:strVal val="#ppt_w"/>
                                          </p:val>
                                        </p:tav>
                                      </p:tavLst>
                                    </p:anim>
                                  </p:childTnLst>
                                </p:cTn>
                              </p:par>
                              <p:par>
                                <p:cTn id="38" presetID="35"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2000"/>
                                        <p:tgtEl>
                                          <p:spTgt spid="3">
                                            <p:txEl>
                                              <p:pRg st="5" end="5"/>
                                            </p:txEl>
                                          </p:spTgt>
                                        </p:tgtEl>
                                      </p:cBhvr>
                                    </p:animEffect>
                                    <p:anim calcmode="lin" valueType="num">
                                      <p:cBhvr>
                                        <p:cTn id="41"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42"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3" dur="2000" fill="hold"/>
                                        <p:tgtEl>
                                          <p:spTgt spid="3">
                                            <p:txEl>
                                              <p:pRg st="5" end="5"/>
                                            </p:txEl>
                                          </p:spTgt>
                                        </p:tgtEl>
                                        <p:attrNameLst>
                                          <p:attrName>ppt_w</p:attrName>
                                        </p:attrNameLst>
                                      </p:cBhvr>
                                      <p:tavLst>
                                        <p:tav tm="0">
                                          <p:val>
                                            <p:fltVal val="0"/>
                                          </p:val>
                                        </p:tav>
                                        <p:tav tm="100000">
                                          <p:val>
                                            <p:strVal val="#ppt_w"/>
                                          </p:val>
                                        </p:tav>
                                      </p:tavLst>
                                    </p:anim>
                                  </p:childTnLst>
                                </p:cTn>
                              </p:par>
                              <p:par>
                                <p:cTn id="44" presetID="35" presetClass="entr" presetSubtype="0" fill="hold" grpId="0"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2000"/>
                                        <p:tgtEl>
                                          <p:spTgt spid="3">
                                            <p:txEl>
                                              <p:pRg st="6" end="6"/>
                                            </p:txEl>
                                          </p:spTgt>
                                        </p:tgtEl>
                                      </p:cBhvr>
                                    </p:animEffect>
                                    <p:anim calcmode="lin" valueType="num">
                                      <p:cBhvr>
                                        <p:cTn id="47"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48"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2000" fill="hold"/>
                                        <p:tgtEl>
                                          <p:spTgt spid="3">
                                            <p:txEl>
                                              <p:pRg st="6" end="6"/>
                                            </p:txEl>
                                          </p:spTgt>
                                        </p:tgtEl>
                                        <p:attrNameLst>
                                          <p:attrName>ppt_w</p:attrName>
                                        </p:attrNameLst>
                                      </p:cBhvr>
                                      <p:tavLst>
                                        <p:tav tm="0">
                                          <p:val>
                                            <p:fltVal val="0"/>
                                          </p:val>
                                        </p:tav>
                                        <p:tav tm="100000">
                                          <p:val>
                                            <p:strVal val="#ppt_w"/>
                                          </p:val>
                                        </p:tav>
                                      </p:tavLst>
                                    </p:anim>
                                  </p:childTnLst>
                                </p:cTn>
                              </p:par>
                              <p:par>
                                <p:cTn id="50" presetID="35" presetClass="entr" presetSubtype="0" fill="hold" grpId="0"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2000"/>
                                        <p:tgtEl>
                                          <p:spTgt spid="3">
                                            <p:txEl>
                                              <p:pRg st="7" end="7"/>
                                            </p:txEl>
                                          </p:spTgt>
                                        </p:tgtEl>
                                      </p:cBhvr>
                                    </p:animEffect>
                                    <p:anim calcmode="lin" valueType="num">
                                      <p:cBhvr>
                                        <p:cTn id="53" dur="2000" fill="hold"/>
                                        <p:tgtEl>
                                          <p:spTgt spid="3">
                                            <p:txEl>
                                              <p:pRg st="7" end="7"/>
                                            </p:txEl>
                                          </p:spTgt>
                                        </p:tgtEl>
                                        <p:attrNameLst>
                                          <p:attrName>style.rotation</p:attrName>
                                        </p:attrNameLst>
                                      </p:cBhvr>
                                      <p:tavLst>
                                        <p:tav tm="0">
                                          <p:val>
                                            <p:fltVal val="720"/>
                                          </p:val>
                                        </p:tav>
                                        <p:tav tm="100000">
                                          <p:val>
                                            <p:fltVal val="0"/>
                                          </p:val>
                                        </p:tav>
                                      </p:tavLst>
                                    </p:anim>
                                    <p:anim calcmode="lin" valueType="num">
                                      <p:cBhvr>
                                        <p:cTn id="54"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5" dur="2000" fill="hold"/>
                                        <p:tgtEl>
                                          <p:spTgt spid="3">
                                            <p:txEl>
                                              <p:pRg st="7" end="7"/>
                                            </p:txEl>
                                          </p:spTgt>
                                        </p:tgtEl>
                                        <p:attrNameLst>
                                          <p:attrName>ppt_w</p:attrName>
                                        </p:attrNameLst>
                                      </p:cBhvr>
                                      <p:tavLst>
                                        <p:tav tm="0">
                                          <p:val>
                                            <p:fltVal val="0"/>
                                          </p:val>
                                        </p:tav>
                                        <p:tav tm="100000">
                                          <p:val>
                                            <p:strVal val="#ppt_w"/>
                                          </p:val>
                                        </p:tav>
                                      </p:tavLst>
                                    </p:anim>
                                  </p:childTnLst>
                                </p:cTn>
                              </p:par>
                              <p:par>
                                <p:cTn id="56" presetID="35" presetClass="entr" presetSubtype="0" fill="hold" grpId="0" nodeType="with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2000"/>
                                        <p:tgtEl>
                                          <p:spTgt spid="3">
                                            <p:txEl>
                                              <p:pRg st="8" end="8"/>
                                            </p:txEl>
                                          </p:spTgt>
                                        </p:tgtEl>
                                      </p:cBhvr>
                                    </p:animEffect>
                                    <p:anim calcmode="lin" valueType="num">
                                      <p:cBhvr>
                                        <p:cTn id="59" dur="2000" fill="hold"/>
                                        <p:tgtEl>
                                          <p:spTgt spid="3">
                                            <p:txEl>
                                              <p:pRg st="8" end="8"/>
                                            </p:txEl>
                                          </p:spTgt>
                                        </p:tgtEl>
                                        <p:attrNameLst>
                                          <p:attrName>style.rotation</p:attrName>
                                        </p:attrNameLst>
                                      </p:cBhvr>
                                      <p:tavLst>
                                        <p:tav tm="0">
                                          <p:val>
                                            <p:fltVal val="720"/>
                                          </p:val>
                                        </p:tav>
                                        <p:tav tm="100000">
                                          <p:val>
                                            <p:fltVal val="0"/>
                                          </p:val>
                                        </p:tav>
                                      </p:tavLst>
                                    </p:anim>
                                    <p:anim calcmode="lin" valueType="num">
                                      <p:cBhvr>
                                        <p:cTn id="60"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1" dur="2000" fill="hold"/>
                                        <p:tgtEl>
                                          <p:spTgt spid="3">
                                            <p:txEl>
                                              <p:pRg st="8" end="8"/>
                                            </p:txEl>
                                          </p:spTgt>
                                        </p:tgtEl>
                                        <p:attrNameLst>
                                          <p:attrName>ppt_w</p:attrName>
                                        </p:attrNameLst>
                                      </p:cBhvr>
                                      <p:tavLst>
                                        <p:tav tm="0">
                                          <p:val>
                                            <p:fltVal val="0"/>
                                          </p:val>
                                        </p:tav>
                                        <p:tav tm="100000">
                                          <p:val>
                                            <p:strVal val="#ppt_w"/>
                                          </p:val>
                                        </p:tav>
                                      </p:tavLst>
                                    </p:anim>
                                  </p:childTnLst>
                                </p:cTn>
                              </p:par>
                              <p:par>
                                <p:cTn id="62" presetID="35" presetClass="entr" presetSubtype="0" fill="hold" grpId="0" nodeType="with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2000"/>
                                        <p:tgtEl>
                                          <p:spTgt spid="3">
                                            <p:txEl>
                                              <p:pRg st="9" end="9"/>
                                            </p:txEl>
                                          </p:spTgt>
                                        </p:tgtEl>
                                      </p:cBhvr>
                                    </p:animEffect>
                                    <p:anim calcmode="lin" valueType="num">
                                      <p:cBhvr>
                                        <p:cTn id="65" dur="2000" fill="hold"/>
                                        <p:tgtEl>
                                          <p:spTgt spid="3">
                                            <p:txEl>
                                              <p:pRg st="9" end="9"/>
                                            </p:txEl>
                                          </p:spTgt>
                                        </p:tgtEl>
                                        <p:attrNameLst>
                                          <p:attrName>style.rotation</p:attrName>
                                        </p:attrNameLst>
                                      </p:cBhvr>
                                      <p:tavLst>
                                        <p:tav tm="0">
                                          <p:val>
                                            <p:fltVal val="720"/>
                                          </p:val>
                                        </p:tav>
                                        <p:tav tm="100000">
                                          <p:val>
                                            <p:fltVal val="0"/>
                                          </p:val>
                                        </p:tav>
                                      </p:tavLst>
                                    </p:anim>
                                    <p:anim calcmode="lin" valueType="num">
                                      <p:cBhvr>
                                        <p:cTn id="66" dur="2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7" dur="2000" fill="hold"/>
                                        <p:tgtEl>
                                          <p:spTgt spid="3">
                                            <p:txEl>
                                              <p:pRg st="9" end="9"/>
                                            </p:txEl>
                                          </p:spTgt>
                                        </p:tgtEl>
                                        <p:attrNameLst>
                                          <p:attrName>ppt_w</p:attrName>
                                        </p:attrNameLst>
                                      </p:cBhvr>
                                      <p:tavLst>
                                        <p:tav tm="0">
                                          <p:val>
                                            <p:fltVal val="0"/>
                                          </p:val>
                                        </p:tav>
                                        <p:tav tm="100000">
                                          <p:val>
                                            <p:strVal val="#ppt_w"/>
                                          </p:val>
                                        </p:tav>
                                      </p:tavLst>
                                    </p:anim>
                                  </p:childTnLst>
                                </p:cTn>
                              </p:par>
                              <p:par>
                                <p:cTn id="68" presetID="35" presetClass="entr" presetSubtype="0" fill="hold" grpId="0" nodeType="with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2000"/>
                                        <p:tgtEl>
                                          <p:spTgt spid="3">
                                            <p:txEl>
                                              <p:pRg st="10" end="10"/>
                                            </p:txEl>
                                          </p:spTgt>
                                        </p:tgtEl>
                                      </p:cBhvr>
                                    </p:animEffect>
                                    <p:anim calcmode="lin" valueType="num">
                                      <p:cBhvr>
                                        <p:cTn id="71" dur="2000" fill="hold"/>
                                        <p:tgtEl>
                                          <p:spTgt spid="3">
                                            <p:txEl>
                                              <p:pRg st="10" end="10"/>
                                            </p:txEl>
                                          </p:spTgt>
                                        </p:tgtEl>
                                        <p:attrNameLst>
                                          <p:attrName>style.rotation</p:attrName>
                                        </p:attrNameLst>
                                      </p:cBhvr>
                                      <p:tavLst>
                                        <p:tav tm="0">
                                          <p:val>
                                            <p:fltVal val="720"/>
                                          </p:val>
                                        </p:tav>
                                        <p:tav tm="100000">
                                          <p:val>
                                            <p:fltVal val="0"/>
                                          </p:val>
                                        </p:tav>
                                      </p:tavLst>
                                    </p:anim>
                                    <p:anim calcmode="lin" valueType="num">
                                      <p:cBhvr>
                                        <p:cTn id="72" dur="2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73" dur="2000" fill="hold"/>
                                        <p:tgtEl>
                                          <p:spTgt spid="3">
                                            <p:txEl>
                                              <p:pRg st="10" end="1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FC779-0C77-4075-825B-D88FA324F991}"/>
              </a:ext>
            </a:extLst>
          </p:cNvPr>
          <p:cNvSpPr>
            <a:spLocks noGrp="1"/>
          </p:cNvSpPr>
          <p:nvPr>
            <p:ph type="title"/>
          </p:nvPr>
        </p:nvSpPr>
        <p:spPr>
          <a:xfrm>
            <a:off x="1303683" y="106017"/>
            <a:ext cx="9563100" cy="993913"/>
          </a:xfrm>
        </p:spPr>
        <p:txBody>
          <a:bodyPr>
            <a:normAutofit/>
          </a:bodyPr>
          <a:lstStyle/>
          <a:p>
            <a:pPr algn="ctr"/>
            <a:r>
              <a:rPr lang="en-US" dirty="0"/>
              <a:t>About VAT in UAE</a:t>
            </a:r>
            <a:endParaRPr lang="en-US" sz="5400" dirty="0"/>
          </a:p>
        </p:txBody>
      </p:sp>
      <p:sp>
        <p:nvSpPr>
          <p:cNvPr id="3" name="Content Placeholder 2">
            <a:extLst>
              <a:ext uri="{FF2B5EF4-FFF2-40B4-BE49-F238E27FC236}">
                <a16:creationId xmlns:a16="http://schemas.microsoft.com/office/drawing/2014/main" id="{0DD70A00-2CF6-4DAD-A919-D3294DE44976}"/>
              </a:ext>
            </a:extLst>
          </p:cNvPr>
          <p:cNvSpPr>
            <a:spLocks noGrp="1"/>
          </p:cNvSpPr>
          <p:nvPr>
            <p:ph idx="1"/>
          </p:nvPr>
        </p:nvSpPr>
        <p:spPr>
          <a:xfrm>
            <a:off x="344557" y="970671"/>
            <a:ext cx="11569147" cy="5650289"/>
          </a:xfrm>
        </p:spPr>
        <p:txBody>
          <a:bodyPr>
            <a:normAutofit/>
          </a:bodyPr>
          <a:lstStyle/>
          <a:p>
            <a:r>
              <a:rPr lang="en-US" sz="2400" dirty="0">
                <a:solidFill>
                  <a:srgbClr val="008000"/>
                </a:solidFill>
              </a:rPr>
              <a:t>VAT is a tax on consumption. From January 1st, 2018, all companies supplying goods and services in the UAE, and the wider Gulf region, had to register for and charge VAT. In the UAE, the rate is 5%.</a:t>
            </a:r>
          </a:p>
          <a:p>
            <a:pPr marL="0" indent="0" algn="ctr">
              <a:buNone/>
            </a:pPr>
            <a:r>
              <a:rPr lang="en-US" sz="2400" b="1" u="sng" dirty="0">
                <a:solidFill>
                  <a:srgbClr val="C00000"/>
                </a:solidFill>
                <a:effectLst>
                  <a:outerShdw blurRad="38100" dist="38100" dir="2700000" algn="tl">
                    <a:srgbClr val="000000">
                      <a:alpha val="43137"/>
                    </a:srgbClr>
                  </a:outerShdw>
                </a:effectLst>
              </a:rPr>
              <a:t>IMPLICATION OF VAT ON INDIVIDUALS</a:t>
            </a:r>
          </a:p>
          <a:p>
            <a:r>
              <a:rPr lang="en-US" sz="2400" dirty="0">
                <a:solidFill>
                  <a:srgbClr val="7030A0"/>
                </a:solidFill>
                <a:latin typeface="Times New Roman" panose="02020603050405020304" pitchFamily="18" charset="0"/>
                <a:cs typeface="Times New Roman" panose="02020603050405020304" pitchFamily="18" charset="0"/>
              </a:rPr>
              <a:t>VAT, as a general consumption tax, will apply to the majority of transactions in goods and services. A limited number of exemptions may be granted.</a:t>
            </a:r>
          </a:p>
          <a:p>
            <a:r>
              <a:rPr lang="en-US" sz="2400" dirty="0">
                <a:solidFill>
                  <a:srgbClr val="7030A0"/>
                </a:solidFill>
                <a:latin typeface="Times New Roman" panose="02020603050405020304" pitchFamily="18" charset="0"/>
                <a:cs typeface="Times New Roman" panose="02020603050405020304" pitchFamily="18" charset="0"/>
              </a:rPr>
              <a:t>As a result, the cost of living is likely to increase slightly, but this will vary depending on an individual's lifestyle and spending behavior. If an individual spends mainly on those things which are relieved from VAT, he is unlikely to see any significant increase.</a:t>
            </a:r>
          </a:p>
          <a:p>
            <a:r>
              <a:rPr lang="en-US" sz="2400" dirty="0">
                <a:solidFill>
                  <a:srgbClr val="7030A0"/>
                </a:solidFill>
                <a:latin typeface="Times New Roman" panose="02020603050405020304" pitchFamily="18" charset="0"/>
                <a:cs typeface="Times New Roman" panose="02020603050405020304" pitchFamily="18" charset="0"/>
              </a:rPr>
              <a:t>The government will include rules that require businesses to be clear about how much VAT an individual is required to pay for each transaction. Based on this information, individuals can decide whether to buy something.</a:t>
            </a:r>
          </a:p>
          <a:p>
            <a:endParaRPr lang="en-US" sz="3200" dirty="0">
              <a:latin typeface="Georgia" panose="02040502050405020303" pitchFamily="18" charset="0"/>
            </a:endParaRPr>
          </a:p>
        </p:txBody>
      </p:sp>
    </p:spTree>
    <p:extLst>
      <p:ext uri="{BB962C8B-B14F-4D97-AF65-F5344CB8AC3E}">
        <p14:creationId xmlns:p14="http://schemas.microsoft.com/office/powerpoint/2010/main" val="2717797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FC779-0C77-4075-825B-D88FA324F991}"/>
              </a:ext>
            </a:extLst>
          </p:cNvPr>
          <p:cNvSpPr>
            <a:spLocks noGrp="1"/>
          </p:cNvSpPr>
          <p:nvPr>
            <p:ph type="title"/>
          </p:nvPr>
        </p:nvSpPr>
        <p:spPr>
          <a:xfrm>
            <a:off x="1303683" y="106017"/>
            <a:ext cx="9563100" cy="993913"/>
          </a:xfrm>
        </p:spPr>
        <p:txBody>
          <a:bodyPr>
            <a:normAutofit/>
          </a:bodyPr>
          <a:lstStyle/>
          <a:p>
            <a:pPr algn="ctr"/>
            <a:r>
              <a:rPr lang="en-US" b="1" dirty="0">
                <a:solidFill>
                  <a:schemeClr val="tx1"/>
                </a:solidFill>
              </a:rPr>
              <a:t>About VAT in UAE</a:t>
            </a:r>
            <a:endParaRPr lang="en-US" sz="5400" b="1" dirty="0">
              <a:solidFill>
                <a:schemeClr val="tx1"/>
              </a:solidFill>
            </a:endParaRPr>
          </a:p>
        </p:txBody>
      </p:sp>
      <p:sp>
        <p:nvSpPr>
          <p:cNvPr id="3" name="Content Placeholder 2">
            <a:extLst>
              <a:ext uri="{FF2B5EF4-FFF2-40B4-BE49-F238E27FC236}">
                <a16:creationId xmlns:a16="http://schemas.microsoft.com/office/drawing/2014/main" id="{0DD70A00-2CF6-4DAD-A919-D3294DE44976}"/>
              </a:ext>
            </a:extLst>
          </p:cNvPr>
          <p:cNvSpPr>
            <a:spLocks noGrp="1"/>
          </p:cNvSpPr>
          <p:nvPr>
            <p:ph idx="1"/>
          </p:nvPr>
        </p:nvSpPr>
        <p:spPr>
          <a:xfrm>
            <a:off x="311426" y="942535"/>
            <a:ext cx="11569147" cy="5915465"/>
          </a:xfrm>
        </p:spPr>
        <p:txBody>
          <a:bodyPr>
            <a:normAutofit fontScale="92500"/>
          </a:bodyPr>
          <a:lstStyle/>
          <a:p>
            <a:pPr marL="0" indent="0" algn="ctr">
              <a:buNone/>
            </a:pPr>
            <a:r>
              <a:rPr lang="en-US" b="1" u="sng" dirty="0">
                <a:solidFill>
                  <a:srgbClr val="C00000"/>
                </a:solidFill>
                <a:effectLst>
                  <a:outerShdw blurRad="38100" dist="38100" dir="2700000" algn="tl">
                    <a:srgbClr val="000000">
                      <a:alpha val="43137"/>
                    </a:srgbClr>
                  </a:outerShdw>
                </a:effectLst>
                <a:latin typeface="Comic Sans MS" panose="030F0702030302020204" pitchFamily="66" charset="0"/>
              </a:rPr>
              <a:t>IMPLICATION OF VAT ON BUSINESS</a:t>
            </a:r>
          </a:p>
          <a:p>
            <a:r>
              <a:rPr lang="en-US" b="1" dirty="0">
                <a:solidFill>
                  <a:srgbClr val="660066"/>
                </a:solidFill>
                <a:latin typeface="Comic Sans MS" panose="030F0702030302020204" pitchFamily="66" charset="0"/>
              </a:rPr>
              <a:t>Businesses will be responsible for carefully documenting their business income, costs and associated VAT charges.</a:t>
            </a:r>
          </a:p>
          <a:p>
            <a:r>
              <a:rPr lang="en-US" b="1" dirty="0">
                <a:solidFill>
                  <a:srgbClr val="660066"/>
                </a:solidFill>
                <a:latin typeface="Comic Sans MS" panose="030F0702030302020204" pitchFamily="66" charset="0"/>
              </a:rPr>
              <a:t>Registered businesses and traders will charge VAT to all of their customers at the prevailing rate and incur VAT on goods/services that they buy from suppliers. The difference between these sums is reclaimed or paid to the government.</a:t>
            </a:r>
          </a:p>
          <a:p>
            <a:pPr marL="0" indent="0" algn="ctr">
              <a:buNone/>
            </a:pPr>
            <a:r>
              <a:rPr lang="en-US" b="1" u="sng" dirty="0">
                <a:solidFill>
                  <a:srgbClr val="C00000"/>
                </a:solidFill>
                <a:effectLst>
                  <a:outerShdw blurRad="38100" dist="38100" dir="2700000" algn="tl">
                    <a:srgbClr val="000000">
                      <a:alpha val="43137"/>
                    </a:srgbClr>
                  </a:outerShdw>
                </a:effectLst>
                <a:latin typeface="Comic Sans MS" panose="030F0702030302020204" pitchFamily="66" charset="0"/>
              </a:rPr>
              <a:t>VAT-REGISTERED BUSINESSES GENERALLY:</a:t>
            </a:r>
          </a:p>
          <a:p>
            <a:pPr>
              <a:buFont typeface="Wingdings" panose="05000000000000000000" pitchFamily="2" charset="2"/>
              <a:buChar char="v"/>
            </a:pPr>
            <a:r>
              <a:rPr lang="en-US" dirty="0">
                <a:solidFill>
                  <a:srgbClr val="003300"/>
                </a:solidFill>
                <a:latin typeface="Constantia" panose="02030602050306030303" pitchFamily="18" charset="0"/>
              </a:rPr>
              <a:t>must charge VAT on taxable goods or services they supply</a:t>
            </a:r>
          </a:p>
          <a:p>
            <a:pPr>
              <a:buFont typeface="Wingdings" panose="05000000000000000000" pitchFamily="2" charset="2"/>
              <a:buChar char="v"/>
            </a:pPr>
            <a:r>
              <a:rPr lang="en-US" dirty="0">
                <a:solidFill>
                  <a:srgbClr val="003300"/>
                </a:solidFill>
                <a:latin typeface="Constantia" panose="02030602050306030303" pitchFamily="18" charset="0"/>
              </a:rPr>
              <a:t>may reclaim any VAT they have paid on business-related goods or services</a:t>
            </a:r>
          </a:p>
          <a:p>
            <a:pPr>
              <a:buFont typeface="Wingdings" panose="05000000000000000000" pitchFamily="2" charset="2"/>
              <a:buChar char="v"/>
            </a:pPr>
            <a:r>
              <a:rPr lang="en-US" dirty="0">
                <a:solidFill>
                  <a:srgbClr val="003300"/>
                </a:solidFill>
                <a:latin typeface="Constantia" panose="02030602050306030303" pitchFamily="18" charset="0"/>
              </a:rPr>
              <a:t>keep a range of business records which will allow the government to check that they have got things right.</a:t>
            </a:r>
          </a:p>
          <a:p>
            <a:pPr>
              <a:buFont typeface="Wingdings" panose="05000000000000000000" pitchFamily="2" charset="2"/>
              <a:buChar char="v"/>
            </a:pPr>
            <a:r>
              <a:rPr lang="en-US" dirty="0">
                <a:solidFill>
                  <a:srgbClr val="003300"/>
                </a:solidFill>
                <a:latin typeface="Constantia" panose="02030602050306030303" pitchFamily="18" charset="0"/>
              </a:rPr>
              <a:t>VAT-registered businesses must report the amount of VAT they have charged and the amount of VAT they have paid to the government on a regular basis. It will be a formal submission and reporting will be done online.</a:t>
            </a:r>
          </a:p>
          <a:p>
            <a:pPr>
              <a:buFont typeface="Wingdings" panose="05000000000000000000" pitchFamily="2" charset="2"/>
              <a:buChar char="v"/>
            </a:pPr>
            <a:r>
              <a:rPr lang="en-US" dirty="0">
                <a:solidFill>
                  <a:srgbClr val="003300"/>
                </a:solidFill>
                <a:latin typeface="Constantia" panose="02030602050306030303" pitchFamily="18" charset="0"/>
              </a:rPr>
              <a:t>If they have charged more VAT than they have paid, they have to pay the difference to the government. If they have paid more VAT than they have charged, they can reclaim the difference.</a:t>
            </a:r>
          </a:p>
          <a:p>
            <a:pPr marL="0" indent="0">
              <a:buNone/>
            </a:pPr>
            <a:endParaRPr lang="en-US" b="1" u="sng" dirty="0">
              <a:solidFill>
                <a:srgbClr val="C00000"/>
              </a:solidFill>
              <a:effectLst>
                <a:outerShdw blurRad="38100" dist="38100" dir="2700000" algn="tl">
                  <a:srgbClr val="000000">
                    <a:alpha val="43137"/>
                  </a:srgbClr>
                </a:outerShdw>
              </a:effectLst>
              <a:latin typeface="Comic Sans MS" panose="030F0702030302020204" pitchFamily="66" charset="0"/>
            </a:endParaRPr>
          </a:p>
          <a:p>
            <a:pPr marL="0" indent="0">
              <a:buNone/>
            </a:pPr>
            <a:endParaRPr lang="en-US" sz="2800" dirty="0">
              <a:latin typeface="Comic Sans MS" panose="030F0702030302020204" pitchFamily="66" charset="0"/>
            </a:endParaRPr>
          </a:p>
        </p:txBody>
      </p:sp>
    </p:spTree>
    <p:extLst>
      <p:ext uri="{BB962C8B-B14F-4D97-AF65-F5344CB8AC3E}">
        <p14:creationId xmlns:p14="http://schemas.microsoft.com/office/powerpoint/2010/main" val="3651764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FC779-0C77-4075-825B-D88FA324F991}"/>
              </a:ext>
            </a:extLst>
          </p:cNvPr>
          <p:cNvSpPr>
            <a:spLocks noGrp="1"/>
          </p:cNvSpPr>
          <p:nvPr>
            <p:ph type="title"/>
          </p:nvPr>
        </p:nvSpPr>
        <p:spPr>
          <a:xfrm>
            <a:off x="1303683" y="106017"/>
            <a:ext cx="9563100" cy="993913"/>
          </a:xfrm>
        </p:spPr>
        <p:txBody>
          <a:bodyPr>
            <a:normAutofit/>
          </a:bodyPr>
          <a:lstStyle/>
          <a:p>
            <a:pPr algn="ctr"/>
            <a:r>
              <a:rPr lang="en-US" b="1" dirty="0">
                <a:solidFill>
                  <a:schemeClr val="tx1"/>
                </a:solidFill>
              </a:rPr>
              <a:t>Methodology </a:t>
            </a:r>
            <a:endParaRPr lang="en-US" sz="5400" b="1" dirty="0">
              <a:solidFill>
                <a:schemeClr val="tx1"/>
              </a:solidFill>
            </a:endParaRPr>
          </a:p>
        </p:txBody>
      </p:sp>
      <p:sp>
        <p:nvSpPr>
          <p:cNvPr id="3" name="Content Placeholder 2">
            <a:extLst>
              <a:ext uri="{FF2B5EF4-FFF2-40B4-BE49-F238E27FC236}">
                <a16:creationId xmlns:a16="http://schemas.microsoft.com/office/drawing/2014/main" id="{0DD70A00-2CF6-4DAD-A919-D3294DE44976}"/>
              </a:ext>
            </a:extLst>
          </p:cNvPr>
          <p:cNvSpPr>
            <a:spLocks noGrp="1"/>
          </p:cNvSpPr>
          <p:nvPr>
            <p:ph idx="1"/>
          </p:nvPr>
        </p:nvSpPr>
        <p:spPr>
          <a:xfrm>
            <a:off x="311426" y="942536"/>
            <a:ext cx="11569147" cy="5809448"/>
          </a:xfrm>
        </p:spPr>
        <p:txBody>
          <a:bodyPr>
            <a:normAutofit/>
          </a:bodyPr>
          <a:lstStyle/>
          <a:p>
            <a:pPr marL="0" indent="0" algn="ctr">
              <a:buNone/>
            </a:pPr>
            <a:endParaRPr lang="en-US" dirty="0">
              <a:solidFill>
                <a:srgbClr val="FF0066"/>
              </a:solidFill>
              <a:latin typeface="Franklin Gothic Medium" panose="020B0603020102020204" pitchFamily="34" charset="0"/>
            </a:endParaRPr>
          </a:p>
          <a:p>
            <a:pPr marL="0" indent="0">
              <a:buNone/>
            </a:pPr>
            <a:r>
              <a:rPr lang="en-US" dirty="0">
                <a:solidFill>
                  <a:srgbClr val="FF0066"/>
                </a:solidFill>
                <a:latin typeface="Franklin Gothic Medium" panose="020B0603020102020204" pitchFamily="34" charset="0"/>
              </a:rPr>
              <a:t>I contacted PMI Consulting FZ LLE tax consultants with a view to have basic insights on VAT in UAE and how VAT returns are filed with Federal Tax authorities (FTA).</a:t>
            </a:r>
          </a:p>
          <a:p>
            <a:pPr marL="0" indent="0">
              <a:buNone/>
            </a:pPr>
            <a:r>
              <a:rPr lang="en-US" dirty="0">
                <a:solidFill>
                  <a:srgbClr val="FF0066"/>
                </a:solidFill>
                <a:latin typeface="Franklin Gothic Medium" panose="020B0603020102020204" pitchFamily="34" charset="0"/>
              </a:rPr>
              <a:t>The firm was kind enough and helped me learn on the basics of VAT and how to gather information for filing the VAT returns on FTA portal.</a:t>
            </a:r>
          </a:p>
          <a:p>
            <a:pPr marL="0" indent="0">
              <a:buNone/>
            </a:pPr>
            <a:r>
              <a:rPr lang="en-US" dirty="0">
                <a:solidFill>
                  <a:srgbClr val="FF0066"/>
                </a:solidFill>
                <a:latin typeface="Franklin Gothic Medium" panose="020B0603020102020204" pitchFamily="34" charset="0"/>
              </a:rPr>
              <a:t>I worked on a client Global Manufacturing Organization Ltd (GMOL) of the firm and gathered the following information from Tally accounting software.</a:t>
            </a:r>
          </a:p>
          <a:p>
            <a:pPr marL="0" indent="0">
              <a:buNone/>
            </a:pPr>
            <a:r>
              <a:rPr lang="en-US" dirty="0">
                <a:solidFill>
                  <a:srgbClr val="FF0066"/>
                </a:solidFill>
                <a:latin typeface="Franklin Gothic Medium" panose="020B0603020102020204" pitchFamily="34" charset="0"/>
              </a:rPr>
              <a:t>I learnt on how to run the following reports from Tally accounting software for the period 1 Aug 2018 to 31 Oct 2018:</a:t>
            </a:r>
          </a:p>
          <a:p>
            <a:pPr marL="0" indent="0">
              <a:buNone/>
            </a:pPr>
            <a:endParaRPr lang="en-US" dirty="0">
              <a:solidFill>
                <a:srgbClr val="FF0066"/>
              </a:solidFill>
              <a:latin typeface="Franklin Gothic Medium" panose="020B0603020102020204" pitchFamily="34" charset="0"/>
            </a:endParaRPr>
          </a:p>
          <a:p>
            <a:pPr lvl="0">
              <a:buFont typeface="Wingdings" panose="05000000000000000000" pitchFamily="2" charset="2"/>
              <a:buChar char="q"/>
            </a:pPr>
            <a:r>
              <a:rPr lang="en-US" sz="2400" b="1" dirty="0">
                <a:solidFill>
                  <a:srgbClr val="008000"/>
                </a:solidFill>
                <a:effectLst>
                  <a:outerShdw blurRad="38100" dist="38100" dir="2700000" algn="tl">
                    <a:srgbClr val="000000">
                      <a:alpha val="43137"/>
                    </a:srgbClr>
                  </a:outerShdw>
                </a:effectLst>
              </a:rPr>
              <a:t>Output Tax report – 5% Tax charged on customers</a:t>
            </a:r>
          </a:p>
          <a:p>
            <a:pPr lvl="0">
              <a:buFont typeface="Wingdings" panose="05000000000000000000" pitchFamily="2" charset="2"/>
              <a:buChar char="q"/>
            </a:pPr>
            <a:r>
              <a:rPr lang="en-US" sz="2400" b="1" dirty="0">
                <a:solidFill>
                  <a:srgbClr val="008000"/>
                </a:solidFill>
                <a:effectLst>
                  <a:outerShdw blurRad="38100" dist="38100" dir="2700000" algn="tl">
                    <a:srgbClr val="000000">
                      <a:alpha val="43137"/>
                    </a:srgbClr>
                  </a:outerShdw>
                </a:effectLst>
              </a:rPr>
              <a:t>Input Tax report – 5% Tax paid on suppliers for availing services/good bought</a:t>
            </a:r>
          </a:p>
          <a:p>
            <a:pPr marL="0" indent="0">
              <a:buNone/>
            </a:pPr>
            <a:endParaRPr lang="en-US" b="1" u="sng" dirty="0">
              <a:solidFill>
                <a:srgbClr val="C00000"/>
              </a:solidFill>
              <a:effectLst>
                <a:outerShdw blurRad="38100" dist="38100" dir="2700000" algn="tl">
                  <a:srgbClr val="000000">
                    <a:alpha val="43137"/>
                  </a:srgbClr>
                </a:outerShdw>
              </a:effectLst>
              <a:latin typeface="Comic Sans MS" panose="030F0702030302020204" pitchFamily="66" charset="0"/>
            </a:endParaRPr>
          </a:p>
          <a:p>
            <a:pPr marL="0" indent="0">
              <a:buNone/>
            </a:pPr>
            <a:endParaRPr lang="en-US" sz="2800" dirty="0">
              <a:latin typeface="Comic Sans MS" panose="030F0702030302020204" pitchFamily="66" charset="0"/>
            </a:endParaRPr>
          </a:p>
        </p:txBody>
      </p:sp>
    </p:spTree>
    <p:extLst>
      <p:ext uri="{BB962C8B-B14F-4D97-AF65-F5344CB8AC3E}">
        <p14:creationId xmlns:p14="http://schemas.microsoft.com/office/powerpoint/2010/main" val="4085860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FC779-0C77-4075-825B-D88FA324F991}"/>
              </a:ext>
            </a:extLst>
          </p:cNvPr>
          <p:cNvSpPr>
            <a:spLocks noGrp="1"/>
          </p:cNvSpPr>
          <p:nvPr>
            <p:ph type="title"/>
          </p:nvPr>
        </p:nvSpPr>
        <p:spPr>
          <a:xfrm>
            <a:off x="1303683" y="106017"/>
            <a:ext cx="9563100" cy="993913"/>
          </a:xfrm>
        </p:spPr>
        <p:txBody>
          <a:bodyPr>
            <a:normAutofit/>
          </a:bodyPr>
          <a:lstStyle/>
          <a:p>
            <a:pPr algn="ctr"/>
            <a:r>
              <a:rPr lang="en-US" b="1" dirty="0">
                <a:solidFill>
                  <a:schemeClr val="tx1"/>
                </a:solidFill>
              </a:rPr>
              <a:t>Results and findings </a:t>
            </a:r>
            <a:endParaRPr lang="en-US" sz="5400" b="1" dirty="0">
              <a:solidFill>
                <a:schemeClr val="tx1"/>
              </a:solidFill>
            </a:endParaRPr>
          </a:p>
        </p:txBody>
      </p:sp>
      <p:sp>
        <p:nvSpPr>
          <p:cNvPr id="3" name="Content Placeholder 2">
            <a:extLst>
              <a:ext uri="{FF2B5EF4-FFF2-40B4-BE49-F238E27FC236}">
                <a16:creationId xmlns:a16="http://schemas.microsoft.com/office/drawing/2014/main" id="{0DD70A00-2CF6-4DAD-A919-D3294DE44976}"/>
              </a:ext>
            </a:extLst>
          </p:cNvPr>
          <p:cNvSpPr>
            <a:spLocks noGrp="1"/>
          </p:cNvSpPr>
          <p:nvPr>
            <p:ph idx="1"/>
          </p:nvPr>
        </p:nvSpPr>
        <p:spPr>
          <a:xfrm>
            <a:off x="311426" y="1716258"/>
            <a:ext cx="11569147" cy="5035726"/>
          </a:xfrm>
        </p:spPr>
        <p:txBody>
          <a:bodyPr>
            <a:normAutofit/>
          </a:bodyPr>
          <a:lstStyle/>
          <a:p>
            <a:pPr marL="0" indent="0">
              <a:buNone/>
            </a:pPr>
            <a:r>
              <a:rPr lang="en-US" sz="2400" dirty="0">
                <a:solidFill>
                  <a:srgbClr val="000099"/>
                </a:solidFill>
              </a:rPr>
              <a:t>The results of the reports run in Tally accounting software is summarized as under:</a:t>
            </a:r>
          </a:p>
          <a:p>
            <a:pPr lvl="0"/>
            <a:r>
              <a:rPr lang="en-US" sz="2400" dirty="0">
                <a:solidFill>
                  <a:srgbClr val="FF0066"/>
                </a:solidFill>
                <a:latin typeface="Comic Sans MS" panose="030F0702030302020204" pitchFamily="66" charset="0"/>
              </a:rPr>
              <a:t>Company has Output VAT to be paid of AED </a:t>
            </a:r>
            <a:r>
              <a:rPr lang="en-US" sz="2400" b="1" dirty="0">
                <a:solidFill>
                  <a:srgbClr val="FF0066"/>
                </a:solidFill>
                <a:latin typeface="Comic Sans MS" panose="030F0702030302020204" pitchFamily="66" charset="0"/>
              </a:rPr>
              <a:t>229,687</a:t>
            </a:r>
            <a:endParaRPr lang="en-US" sz="2400" dirty="0">
              <a:solidFill>
                <a:srgbClr val="FF0066"/>
              </a:solidFill>
              <a:latin typeface="Comic Sans MS" panose="030F0702030302020204" pitchFamily="66" charset="0"/>
            </a:endParaRPr>
          </a:p>
          <a:p>
            <a:pPr lvl="0"/>
            <a:r>
              <a:rPr lang="en-US" sz="2400" dirty="0">
                <a:solidFill>
                  <a:srgbClr val="FF0066"/>
                </a:solidFill>
                <a:latin typeface="Comic Sans MS" panose="030F0702030302020204" pitchFamily="66" charset="0"/>
              </a:rPr>
              <a:t>Company has Input VAT to be claimed of AED </a:t>
            </a:r>
            <a:r>
              <a:rPr lang="en-US" sz="2400" b="1" dirty="0">
                <a:solidFill>
                  <a:srgbClr val="FF0066"/>
                </a:solidFill>
                <a:latin typeface="Comic Sans MS" panose="030F0702030302020204" pitchFamily="66" charset="0"/>
              </a:rPr>
              <a:t>55,337</a:t>
            </a:r>
            <a:endParaRPr lang="en-US" sz="2400" dirty="0">
              <a:solidFill>
                <a:srgbClr val="FF0066"/>
              </a:solidFill>
              <a:latin typeface="Comic Sans MS" panose="030F0702030302020204" pitchFamily="66" charset="0"/>
            </a:endParaRPr>
          </a:p>
          <a:p>
            <a:pPr lvl="0"/>
            <a:r>
              <a:rPr lang="en-US" sz="2400" dirty="0">
                <a:solidFill>
                  <a:srgbClr val="FF0066"/>
                </a:solidFill>
                <a:latin typeface="Comic Sans MS" panose="030F0702030302020204" pitchFamily="66" charset="0"/>
              </a:rPr>
              <a:t>Net VAT to be paid is AED </a:t>
            </a:r>
            <a:r>
              <a:rPr lang="en-US" sz="2400" b="1" dirty="0">
                <a:solidFill>
                  <a:srgbClr val="FF0066"/>
                </a:solidFill>
                <a:latin typeface="Comic Sans MS" panose="030F0702030302020204" pitchFamily="66" charset="0"/>
              </a:rPr>
              <a:t>174,350</a:t>
            </a:r>
            <a:endParaRPr lang="en-US" sz="2400" dirty="0">
              <a:solidFill>
                <a:srgbClr val="FF0066"/>
              </a:solidFill>
              <a:latin typeface="Comic Sans MS" panose="030F0702030302020204" pitchFamily="66" charset="0"/>
            </a:endParaRPr>
          </a:p>
          <a:p>
            <a:pPr lvl="0"/>
            <a:r>
              <a:rPr lang="en-US" sz="2400" dirty="0">
                <a:solidFill>
                  <a:srgbClr val="FF0066"/>
                </a:solidFill>
                <a:latin typeface="Comic Sans MS" panose="030F0702030302020204" pitchFamily="66" charset="0"/>
              </a:rPr>
              <a:t>VAT refund to be adjusted from Quarter 2 30.6.18 AED 60,874</a:t>
            </a:r>
          </a:p>
          <a:p>
            <a:pPr lvl="0"/>
            <a:r>
              <a:rPr lang="en-US" sz="2400" dirty="0">
                <a:solidFill>
                  <a:srgbClr val="FF0066"/>
                </a:solidFill>
                <a:latin typeface="Comic Sans MS" panose="030F0702030302020204" pitchFamily="66" charset="0"/>
              </a:rPr>
              <a:t>VAT refund to be adjusted from Quarter 1 30.4.18 AED 5,198</a:t>
            </a:r>
          </a:p>
          <a:p>
            <a:pPr lvl="0"/>
            <a:r>
              <a:rPr lang="en-US" sz="2400" b="1" dirty="0">
                <a:solidFill>
                  <a:srgbClr val="FF0066"/>
                </a:solidFill>
                <a:latin typeface="Comic Sans MS" panose="030F0702030302020204" pitchFamily="66" charset="0"/>
              </a:rPr>
              <a:t>Net VAT to be paid after set off AED 108,277</a:t>
            </a:r>
          </a:p>
          <a:p>
            <a:pPr marL="0" lvl="0" indent="0">
              <a:buNone/>
            </a:pPr>
            <a:r>
              <a:rPr lang="en-US" sz="3200" b="1" dirty="0">
                <a:solidFill>
                  <a:srgbClr val="003300"/>
                </a:solidFill>
                <a:latin typeface="Monotype Corsiva" panose="03010101010201010101" pitchFamily="66" charset="0"/>
              </a:rPr>
              <a:t>Please view the next slide…….</a:t>
            </a:r>
          </a:p>
          <a:p>
            <a:pPr marL="0" lvl="0" indent="0">
              <a:buNone/>
            </a:pPr>
            <a:endParaRPr lang="en-US" sz="2400" dirty="0">
              <a:solidFill>
                <a:srgbClr val="FF0066"/>
              </a:solidFill>
              <a:latin typeface="Comic Sans MS" panose="030F0702030302020204" pitchFamily="66" charset="0"/>
            </a:endParaRPr>
          </a:p>
          <a:p>
            <a:pPr marL="0" indent="0">
              <a:buNone/>
            </a:pPr>
            <a:endParaRPr lang="en-US" sz="2400" dirty="0">
              <a:solidFill>
                <a:srgbClr val="000099"/>
              </a:solidFill>
            </a:endParaRPr>
          </a:p>
          <a:p>
            <a:pPr marL="0" indent="0">
              <a:buNone/>
            </a:pPr>
            <a:endParaRPr lang="en-US" dirty="0">
              <a:solidFill>
                <a:srgbClr val="FF0066"/>
              </a:solidFill>
              <a:latin typeface="Franklin Gothic Medium" panose="020B0603020102020204" pitchFamily="34" charset="0"/>
            </a:endParaRPr>
          </a:p>
        </p:txBody>
      </p:sp>
    </p:spTree>
    <p:extLst>
      <p:ext uri="{BB962C8B-B14F-4D97-AF65-F5344CB8AC3E}">
        <p14:creationId xmlns:p14="http://schemas.microsoft.com/office/powerpoint/2010/main" val="1277421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B0742-CA1E-4421-82AC-594C254C9494}"/>
              </a:ext>
            </a:extLst>
          </p:cNvPr>
          <p:cNvPicPr>
            <a:picLocks noChangeAspect="1"/>
          </p:cNvPicPr>
          <p:nvPr/>
        </p:nvPicPr>
        <p:blipFill>
          <a:blip r:embed="rId2"/>
          <a:stretch>
            <a:fillRect/>
          </a:stretch>
        </p:blipFill>
        <p:spPr>
          <a:xfrm>
            <a:off x="0" y="1"/>
            <a:ext cx="8476488" cy="6858000"/>
          </a:xfrm>
          <a:prstGeom prst="rect">
            <a:avLst/>
          </a:prstGeom>
        </p:spPr>
      </p:pic>
      <p:pic>
        <p:nvPicPr>
          <p:cNvPr id="7" name="Picture 6">
            <a:extLst>
              <a:ext uri="{FF2B5EF4-FFF2-40B4-BE49-F238E27FC236}">
                <a16:creationId xmlns:a16="http://schemas.microsoft.com/office/drawing/2014/main" id="{93304530-3B01-4E5F-9A8A-0AEB4C2E3420}"/>
              </a:ext>
            </a:extLst>
          </p:cNvPr>
          <p:cNvPicPr>
            <a:picLocks noChangeAspect="1"/>
          </p:cNvPicPr>
          <p:nvPr/>
        </p:nvPicPr>
        <p:blipFill>
          <a:blip r:embed="rId3"/>
          <a:stretch>
            <a:fillRect/>
          </a:stretch>
        </p:blipFill>
        <p:spPr>
          <a:xfrm>
            <a:off x="8476488" y="0"/>
            <a:ext cx="3715512" cy="1471938"/>
          </a:xfrm>
          <a:prstGeom prst="rect">
            <a:avLst/>
          </a:prstGeom>
        </p:spPr>
      </p:pic>
    </p:spTree>
    <p:extLst>
      <p:ext uri="{BB962C8B-B14F-4D97-AF65-F5344CB8AC3E}">
        <p14:creationId xmlns:p14="http://schemas.microsoft.com/office/powerpoint/2010/main" val="1736690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25D-56A3-4949-B93E-3B732CBF3319}"/>
              </a:ext>
            </a:extLst>
          </p:cNvPr>
          <p:cNvSpPr>
            <a:spLocks noGrp="1"/>
          </p:cNvSpPr>
          <p:nvPr>
            <p:ph type="title"/>
          </p:nvPr>
        </p:nvSpPr>
        <p:spPr>
          <a:xfrm>
            <a:off x="1710714" y="91266"/>
            <a:ext cx="9315095" cy="1048420"/>
          </a:xfrm>
        </p:spPr>
        <p:txBody>
          <a:bodyPr>
            <a:normAutofit fontScale="90000"/>
          </a:bodyPr>
          <a:lstStyle/>
          <a:p>
            <a:r>
              <a:rPr lang="en-US" dirty="0">
                <a:solidFill>
                  <a:schemeClr val="tx1"/>
                </a:solidFill>
              </a:rPr>
              <a:t>VAT Return Filing On FTA Website</a:t>
            </a:r>
          </a:p>
        </p:txBody>
      </p:sp>
      <p:sp>
        <p:nvSpPr>
          <p:cNvPr id="3" name="Content Placeholder 2">
            <a:extLst>
              <a:ext uri="{FF2B5EF4-FFF2-40B4-BE49-F238E27FC236}">
                <a16:creationId xmlns:a16="http://schemas.microsoft.com/office/drawing/2014/main" id="{990F59DE-709C-4A85-B058-7081718BDFE8}"/>
              </a:ext>
            </a:extLst>
          </p:cNvPr>
          <p:cNvSpPr>
            <a:spLocks noGrp="1"/>
          </p:cNvSpPr>
          <p:nvPr>
            <p:ph idx="1"/>
          </p:nvPr>
        </p:nvSpPr>
        <p:spPr>
          <a:xfrm>
            <a:off x="86139" y="1484242"/>
            <a:ext cx="12019722" cy="5108713"/>
          </a:xfrm>
        </p:spPr>
        <p:txBody>
          <a:bodyPr>
            <a:noAutofit/>
          </a:bodyPr>
          <a:lstStyle/>
          <a:p>
            <a:pPr marL="0" indent="0">
              <a:buNone/>
            </a:pPr>
            <a:r>
              <a:rPr lang="en-US" sz="1800" b="1" dirty="0">
                <a:solidFill>
                  <a:srgbClr val="000099"/>
                </a:solidFill>
                <a:latin typeface="Century" panose="02040604050505020304" pitchFamily="18" charset="0"/>
              </a:rPr>
              <a:t>After the above findings and results, I went to the FTA portal and logged into the client’s account. The following screen appeared showing the below-mentioned details:</a:t>
            </a:r>
          </a:p>
          <a:p>
            <a:pPr lvl="0">
              <a:buFont typeface="Wingdings" panose="05000000000000000000" pitchFamily="2" charset="2"/>
              <a:buChar char="ü"/>
            </a:pPr>
            <a:r>
              <a:rPr lang="en-US" sz="1800" dirty="0">
                <a:solidFill>
                  <a:srgbClr val="008000"/>
                </a:solidFill>
                <a:latin typeface="Century" panose="02040604050505020304" pitchFamily="18" charset="0"/>
              </a:rPr>
              <a:t>Dashboard</a:t>
            </a:r>
          </a:p>
          <a:p>
            <a:pPr lvl="0">
              <a:buFont typeface="Wingdings" panose="05000000000000000000" pitchFamily="2" charset="2"/>
              <a:buChar char="ü"/>
            </a:pPr>
            <a:r>
              <a:rPr lang="en-US" sz="1800" dirty="0">
                <a:solidFill>
                  <a:srgbClr val="008000"/>
                </a:solidFill>
                <a:latin typeface="Century" panose="02040604050505020304" pitchFamily="18" charset="0"/>
              </a:rPr>
              <a:t>My Profile</a:t>
            </a:r>
          </a:p>
          <a:p>
            <a:pPr lvl="0">
              <a:buFont typeface="Wingdings" panose="05000000000000000000" pitchFamily="2" charset="2"/>
              <a:buChar char="ü"/>
            </a:pPr>
            <a:r>
              <a:rPr lang="en-US" sz="1800" dirty="0">
                <a:solidFill>
                  <a:srgbClr val="008000"/>
                </a:solidFill>
                <a:latin typeface="Century" panose="02040604050505020304" pitchFamily="18" charset="0"/>
              </a:rPr>
              <a:t>Downloads</a:t>
            </a:r>
          </a:p>
          <a:p>
            <a:pPr lvl="0">
              <a:buFont typeface="Wingdings" panose="05000000000000000000" pitchFamily="2" charset="2"/>
              <a:buChar char="ü"/>
            </a:pPr>
            <a:r>
              <a:rPr lang="en-US" sz="1800" dirty="0">
                <a:solidFill>
                  <a:srgbClr val="008000"/>
                </a:solidFill>
                <a:latin typeface="Century" panose="02040604050505020304" pitchFamily="18" charset="0"/>
              </a:rPr>
              <a:t>My Payments</a:t>
            </a:r>
          </a:p>
          <a:p>
            <a:pPr lvl="0">
              <a:buFont typeface="Wingdings" panose="05000000000000000000" pitchFamily="2" charset="2"/>
              <a:buChar char="ü"/>
            </a:pPr>
            <a:r>
              <a:rPr lang="en-US" sz="1800" dirty="0">
                <a:solidFill>
                  <a:srgbClr val="008000"/>
                </a:solidFill>
                <a:latin typeface="Century" panose="02040604050505020304" pitchFamily="18" charset="0"/>
              </a:rPr>
              <a:t>Excise Tax</a:t>
            </a:r>
          </a:p>
          <a:p>
            <a:pPr lvl="0">
              <a:buFont typeface="Wingdings" panose="05000000000000000000" pitchFamily="2" charset="2"/>
              <a:buChar char="ü"/>
            </a:pPr>
            <a:r>
              <a:rPr lang="en-US" sz="1800" dirty="0">
                <a:solidFill>
                  <a:srgbClr val="008000"/>
                </a:solidFill>
                <a:latin typeface="Century" panose="02040604050505020304" pitchFamily="18" charset="0"/>
              </a:rPr>
              <a:t>Excise Goods list</a:t>
            </a:r>
          </a:p>
          <a:p>
            <a:pPr lvl="0">
              <a:buFont typeface="Wingdings" panose="05000000000000000000" pitchFamily="2" charset="2"/>
              <a:buChar char="ü"/>
            </a:pPr>
            <a:r>
              <a:rPr lang="en-US" sz="1800" dirty="0">
                <a:solidFill>
                  <a:srgbClr val="008000"/>
                </a:solidFill>
                <a:latin typeface="Century" panose="02040604050505020304" pitchFamily="18" charset="0"/>
              </a:rPr>
              <a:t>VAT</a:t>
            </a:r>
          </a:p>
          <a:p>
            <a:pPr lvl="0">
              <a:buFont typeface="Wingdings" panose="05000000000000000000" pitchFamily="2" charset="2"/>
              <a:buChar char="ü"/>
            </a:pPr>
            <a:r>
              <a:rPr lang="en-US" sz="1800" dirty="0">
                <a:solidFill>
                  <a:srgbClr val="008000"/>
                </a:solidFill>
                <a:latin typeface="Century" panose="02040604050505020304" pitchFamily="18" charset="0"/>
              </a:rPr>
              <a:t>My Goods List</a:t>
            </a:r>
          </a:p>
          <a:p>
            <a:pPr marL="0" indent="0">
              <a:buNone/>
            </a:pPr>
            <a:endParaRPr lang="en-US" sz="1600" dirty="0"/>
          </a:p>
        </p:txBody>
      </p:sp>
    </p:spTree>
    <p:extLst>
      <p:ext uri="{BB962C8B-B14F-4D97-AF65-F5344CB8AC3E}">
        <p14:creationId xmlns:p14="http://schemas.microsoft.com/office/powerpoint/2010/main" val="4162300704"/>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grpId="0"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par>
                                <p:cTn id="42" presetID="25" presetClass="entr" presetSubtype="0" fill="hold" grpId="0"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par>
                                <p:cTn id="52" presetID="25" presetClass="entr" presetSubtype="0" fill="hold" grpId="0" nodeType="with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p:cTn id="54"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7"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
                                            <p:txEl>
                                              <p:pRg st="4" end="4"/>
                                            </p:txEl>
                                          </p:spTgt>
                                        </p:tgtEl>
                                      </p:cBhvr>
                                    </p:animEffect>
                                  </p:childTnLst>
                                </p:cTn>
                              </p:par>
                              <p:par>
                                <p:cTn id="62" presetID="25" presetClass="entr" presetSubtype="0" fill="hold" grpId="0" nodeType="with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 calcmode="lin" valueType="num">
                                      <p:cBhvr>
                                        <p:cTn id="64"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7"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3">
                                            <p:txEl>
                                              <p:pRg st="5" end="5"/>
                                            </p:txEl>
                                          </p:spTgt>
                                        </p:tgtEl>
                                      </p:cBhvr>
                                    </p:animEffect>
                                  </p:childTnLst>
                                </p:cTn>
                              </p:par>
                              <p:par>
                                <p:cTn id="72" presetID="25" presetClass="entr" presetSubtype="0" fill="hold" grpId="0" nodeType="withEffect">
                                  <p:stCondLst>
                                    <p:cond delay="0"/>
                                  </p:stCondLst>
                                  <p:childTnLst>
                                    <p:set>
                                      <p:cBhvr>
                                        <p:cTn id="73" dur="1" fill="hold">
                                          <p:stCondLst>
                                            <p:cond delay="0"/>
                                          </p:stCondLst>
                                        </p:cTn>
                                        <p:tgtEl>
                                          <p:spTgt spid="3">
                                            <p:txEl>
                                              <p:pRg st="6" end="6"/>
                                            </p:txEl>
                                          </p:spTgt>
                                        </p:tgtEl>
                                        <p:attrNameLst>
                                          <p:attrName>style.visibility</p:attrName>
                                        </p:attrNameLst>
                                      </p:cBhvr>
                                      <p:to>
                                        <p:strVal val="visible"/>
                                      </p:to>
                                    </p:set>
                                    <p:anim calcmode="lin" valueType="num">
                                      <p:cBhvr>
                                        <p:cTn id="74"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77"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3">
                                            <p:txEl>
                                              <p:pRg st="6" end="6"/>
                                            </p:txEl>
                                          </p:spTgt>
                                        </p:tgtEl>
                                      </p:cBhvr>
                                    </p:animEffect>
                                  </p:childTnLst>
                                </p:cTn>
                              </p:par>
                              <p:par>
                                <p:cTn id="82" presetID="25" presetClass="entr" presetSubtype="0" fill="hold" grpId="0" nodeType="withEffect">
                                  <p:stCondLst>
                                    <p:cond delay="0"/>
                                  </p:stCondLst>
                                  <p:childTnLst>
                                    <p:set>
                                      <p:cBhvr>
                                        <p:cTn id="83" dur="1" fill="hold">
                                          <p:stCondLst>
                                            <p:cond delay="0"/>
                                          </p:stCondLst>
                                        </p:cTn>
                                        <p:tgtEl>
                                          <p:spTgt spid="3">
                                            <p:txEl>
                                              <p:pRg st="7" end="7"/>
                                            </p:txEl>
                                          </p:spTgt>
                                        </p:tgtEl>
                                        <p:attrNameLst>
                                          <p:attrName>style.visibility</p:attrName>
                                        </p:attrNameLst>
                                      </p:cBhvr>
                                      <p:to>
                                        <p:strVal val="visible"/>
                                      </p:to>
                                    </p:set>
                                    <p:anim calcmode="lin" valueType="num">
                                      <p:cBhvr>
                                        <p:cTn id="84"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87"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3">
                                            <p:txEl>
                                              <p:pRg st="7" end="7"/>
                                            </p:txEl>
                                          </p:spTgt>
                                        </p:tgtEl>
                                      </p:cBhvr>
                                    </p:animEffect>
                                  </p:childTnLst>
                                </p:cTn>
                              </p:par>
                              <p:par>
                                <p:cTn id="92" presetID="25" presetClass="entr" presetSubtype="0" fill="hold" grpId="0" nodeType="withEffect">
                                  <p:stCondLst>
                                    <p:cond delay="0"/>
                                  </p:stCondLst>
                                  <p:childTnLst>
                                    <p:set>
                                      <p:cBhvr>
                                        <p:cTn id="93" dur="1" fill="hold">
                                          <p:stCondLst>
                                            <p:cond delay="0"/>
                                          </p:stCondLst>
                                        </p:cTn>
                                        <p:tgtEl>
                                          <p:spTgt spid="3">
                                            <p:txEl>
                                              <p:pRg st="8" end="8"/>
                                            </p:txEl>
                                          </p:spTgt>
                                        </p:tgtEl>
                                        <p:attrNameLst>
                                          <p:attrName>style.visibility</p:attrName>
                                        </p:attrNameLst>
                                      </p:cBhvr>
                                      <p:to>
                                        <p:strVal val="visible"/>
                                      </p:to>
                                    </p:set>
                                    <p:anim calcmode="lin" valueType="num">
                                      <p:cBhvr>
                                        <p:cTn id="94"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95"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96"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97"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98"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99"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100"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101" dur="1000" decel="50000">
                                          <p:stCondLst>
                                            <p:cond delay="0"/>
                                          </p:stCondLst>
                                        </p:cTn>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25D-56A3-4949-B93E-3B732CBF3319}"/>
              </a:ext>
            </a:extLst>
          </p:cNvPr>
          <p:cNvSpPr>
            <a:spLocks noGrp="1"/>
          </p:cNvSpPr>
          <p:nvPr>
            <p:ph type="title"/>
          </p:nvPr>
        </p:nvSpPr>
        <p:spPr>
          <a:xfrm>
            <a:off x="689114" y="131023"/>
            <a:ext cx="10336696" cy="1048420"/>
          </a:xfrm>
        </p:spPr>
        <p:txBody>
          <a:bodyPr>
            <a:normAutofit fontScale="90000"/>
          </a:bodyPr>
          <a:lstStyle/>
          <a:p>
            <a:r>
              <a:rPr lang="en-US" b="1" dirty="0">
                <a:solidFill>
                  <a:schemeClr val="tx1"/>
                </a:solidFill>
              </a:rPr>
              <a:t>VAT Return Filing On FTA Website</a:t>
            </a:r>
          </a:p>
        </p:txBody>
      </p:sp>
      <p:sp>
        <p:nvSpPr>
          <p:cNvPr id="3" name="Content Placeholder 2">
            <a:extLst>
              <a:ext uri="{FF2B5EF4-FFF2-40B4-BE49-F238E27FC236}">
                <a16:creationId xmlns:a16="http://schemas.microsoft.com/office/drawing/2014/main" id="{990F59DE-709C-4A85-B058-7081718BDFE8}"/>
              </a:ext>
            </a:extLst>
          </p:cNvPr>
          <p:cNvSpPr>
            <a:spLocks noGrp="1"/>
          </p:cNvSpPr>
          <p:nvPr>
            <p:ph idx="1"/>
          </p:nvPr>
        </p:nvSpPr>
        <p:spPr>
          <a:xfrm>
            <a:off x="86139" y="954158"/>
            <a:ext cx="12019722" cy="5638798"/>
          </a:xfrm>
        </p:spPr>
        <p:txBody>
          <a:bodyPr>
            <a:noAutofit/>
          </a:bodyPr>
          <a:lstStyle/>
          <a:p>
            <a:pPr>
              <a:buFont typeface="Wingdings" panose="05000000000000000000" pitchFamily="2" charset="2"/>
              <a:buChar char="Ø"/>
            </a:pPr>
            <a:r>
              <a:rPr lang="en-US" sz="2200" dirty="0">
                <a:solidFill>
                  <a:srgbClr val="FF0066"/>
                </a:solidFill>
                <a:latin typeface="Baskerville Old Face" panose="02020602080505020303" pitchFamily="18" charset="0"/>
              </a:rPr>
              <a:t>I used VAT tab and clicked on VAT return and started the process of inputting the numbers as per the results obtained.</a:t>
            </a:r>
          </a:p>
          <a:p>
            <a:pPr>
              <a:buFont typeface="Wingdings" panose="05000000000000000000" pitchFamily="2" charset="2"/>
              <a:buChar char="Ø"/>
            </a:pPr>
            <a:r>
              <a:rPr lang="en-US" sz="2200" dirty="0">
                <a:solidFill>
                  <a:srgbClr val="000099"/>
                </a:solidFill>
                <a:latin typeface="Baskerville Old Face" panose="02020602080505020303" pitchFamily="18" charset="0"/>
              </a:rPr>
              <a:t>In the output section, AED 4,593,750 was entered in standard rated supplies in Dubai and AED 229,687 was entered as VAT amount.</a:t>
            </a:r>
          </a:p>
          <a:p>
            <a:pPr>
              <a:buFont typeface="Wingdings" panose="05000000000000000000" pitchFamily="2" charset="2"/>
              <a:buChar char="Ø"/>
            </a:pPr>
            <a:r>
              <a:rPr lang="en-US" sz="2200" dirty="0">
                <a:solidFill>
                  <a:srgbClr val="008000"/>
                </a:solidFill>
                <a:latin typeface="Baskerville Old Face" panose="02020602080505020303" pitchFamily="18" charset="0"/>
              </a:rPr>
              <a:t>In the Input section, AED 1,106,742was entered in standard rated expenses in Dubai and AED55,337 was entered as VAT amount.</a:t>
            </a:r>
          </a:p>
          <a:p>
            <a:pPr>
              <a:buFont typeface="Wingdings" panose="05000000000000000000" pitchFamily="2" charset="2"/>
              <a:buChar char="Ø"/>
            </a:pPr>
            <a:r>
              <a:rPr lang="en-US" sz="2200" dirty="0">
                <a:solidFill>
                  <a:srgbClr val="7030A0"/>
                </a:solidFill>
                <a:latin typeface="Baskerville Old Face" panose="02020602080505020303" pitchFamily="18" charset="0"/>
              </a:rPr>
              <a:t>Once done, the Net VAT liability was shown as AED 174,350 and confirming all the numbers we clicked on submit button and the VAT return was filed with FTA.</a:t>
            </a:r>
          </a:p>
          <a:p>
            <a:pPr>
              <a:buFont typeface="Wingdings" panose="05000000000000000000" pitchFamily="2" charset="2"/>
              <a:buChar char="Ø"/>
            </a:pPr>
            <a:r>
              <a:rPr lang="en-US" sz="2200" dirty="0">
                <a:solidFill>
                  <a:srgbClr val="FF0000"/>
                </a:solidFill>
                <a:latin typeface="Baskerville Old Face" panose="02020602080505020303" pitchFamily="18" charset="0"/>
              </a:rPr>
              <a:t>Later, I went to the My Payments tab and started the payment process for VAT. The company had carried forward credits of AED 60,874 and AED 5,198 from Q2 &amp; Q1 respectively. </a:t>
            </a:r>
          </a:p>
          <a:p>
            <a:pPr>
              <a:buFont typeface="Wingdings" panose="05000000000000000000" pitchFamily="2" charset="2"/>
              <a:buChar char="Ø"/>
            </a:pPr>
            <a:r>
              <a:rPr lang="en-US" sz="2200" dirty="0">
                <a:solidFill>
                  <a:srgbClr val="FF3300"/>
                </a:solidFill>
                <a:latin typeface="Baskerville Old Face" panose="02020602080505020303" pitchFamily="18" charset="0"/>
              </a:rPr>
              <a:t>These were set off with AED 174,350 and a net VAT liability was shown as AED 108,277. The company used its Master card to make the above-mentioned payment and the payment was done to FTA. </a:t>
            </a:r>
          </a:p>
          <a:p>
            <a:pPr marL="0" indent="0">
              <a:buNone/>
            </a:pPr>
            <a:endParaRPr lang="en-US" sz="2200" dirty="0">
              <a:latin typeface="Baskerville Old Face" panose="02020602080505020303" pitchFamily="18" charset="0"/>
            </a:endParaRPr>
          </a:p>
        </p:txBody>
      </p:sp>
    </p:spTree>
    <p:extLst>
      <p:ext uri="{BB962C8B-B14F-4D97-AF65-F5344CB8AC3E}">
        <p14:creationId xmlns:p14="http://schemas.microsoft.com/office/powerpoint/2010/main" val="120653326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Feathere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212</TotalTime>
  <Words>1053</Words>
  <Application>Microsoft Office PowerPoint</Application>
  <PresentationFormat>Widescreen</PresentationFormat>
  <Paragraphs>81</Paragraphs>
  <Slides>17</Slides>
  <Notes>0</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34" baseType="lpstr">
      <vt:lpstr>Baskerville Old Face</vt:lpstr>
      <vt:lpstr>Calibri</vt:lpstr>
      <vt:lpstr>Century</vt:lpstr>
      <vt:lpstr>Century Schoolbook</vt:lpstr>
      <vt:lpstr>Comic Sans MS</vt:lpstr>
      <vt:lpstr>Constantia</vt:lpstr>
      <vt:lpstr>Cooper Black</vt:lpstr>
      <vt:lpstr>Corbel</vt:lpstr>
      <vt:lpstr>Courier New</vt:lpstr>
      <vt:lpstr>Franklin Gothic Medium</vt:lpstr>
      <vt:lpstr>Georgia</vt:lpstr>
      <vt:lpstr>Lucida Console</vt:lpstr>
      <vt:lpstr>Monotype Corsiva</vt:lpstr>
      <vt:lpstr>Times New Roman</vt:lpstr>
      <vt:lpstr>Wingdings</vt:lpstr>
      <vt:lpstr>Feathered</vt:lpstr>
      <vt:lpstr>Adobe Acrobat Document</vt:lpstr>
      <vt:lpstr>CIVIC ENGAGEMENT PROJECT ~ ENGLISH ASSIGNMENT</vt:lpstr>
      <vt:lpstr>INTRODUCTION</vt:lpstr>
      <vt:lpstr>About VAT in UAE</vt:lpstr>
      <vt:lpstr>About VAT in UAE</vt:lpstr>
      <vt:lpstr>Methodology </vt:lpstr>
      <vt:lpstr>Results and findings </vt:lpstr>
      <vt:lpstr>PowerPoint Presentation</vt:lpstr>
      <vt:lpstr>VAT Return Filing On FTA Website</vt:lpstr>
      <vt:lpstr>VAT Return Filing On FTA Website</vt:lpstr>
      <vt:lpstr>LEARNING EXPERIENCE </vt:lpstr>
      <vt:lpstr>CROSSLINKING WITH ENGLISH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 ENGAGEMENT PROJECT ~ ENGLISH ASSIGNMENT</dc:title>
  <dc:creator>Ajay Arora</dc:creator>
  <cp:lastModifiedBy>Jaya Paliwal</cp:lastModifiedBy>
  <cp:revision>30</cp:revision>
  <dcterms:created xsi:type="dcterms:W3CDTF">2018-11-30T08:08:48Z</dcterms:created>
  <dcterms:modified xsi:type="dcterms:W3CDTF">2019-02-27T07:43:38Z</dcterms:modified>
</cp:coreProperties>
</file>